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2" r:id="rId4"/>
    <p:sldId id="258" r:id="rId5"/>
    <p:sldId id="263" r:id="rId6"/>
    <p:sldId id="259" r:id="rId7"/>
    <p:sldId id="261" r:id="rId8"/>
    <p:sldId id="264" r:id="rId9"/>
    <p:sldId id="271" r:id="rId10"/>
    <p:sldId id="265" r:id="rId11"/>
    <p:sldId id="272" r:id="rId12"/>
    <p:sldId id="266" r:id="rId13"/>
    <p:sldId id="267" r:id="rId14"/>
    <p:sldId id="268" r:id="rId15"/>
    <p:sldId id="273" r:id="rId16"/>
    <p:sldId id="269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C2FED0D-2279-4259-BF39-289FA2FC7501}">
          <p14:sldIdLst>
            <p14:sldId id="256"/>
            <p14:sldId id="257"/>
            <p14:sldId id="262"/>
            <p14:sldId id="258"/>
            <p14:sldId id="263"/>
            <p14:sldId id="259"/>
            <p14:sldId id="261"/>
            <p14:sldId id="264"/>
            <p14:sldId id="271"/>
            <p14:sldId id="265"/>
            <p14:sldId id="272"/>
            <p14:sldId id="266"/>
            <p14:sldId id="267"/>
            <p14:sldId id="268"/>
            <p14:sldId id="273"/>
            <p14:sldId id="269"/>
            <p14:sldId id="274"/>
            <p14:sldId id="275"/>
          </p14:sldIdLst>
        </p14:section>
        <p14:section name="Untitled Section" id="{0CF7CE26-2BC5-4E8D-B040-1169186396D9}">
          <p14:sldIdLst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1607" autoAdjust="0"/>
  </p:normalViewPr>
  <p:slideViewPr>
    <p:cSldViewPr>
      <p:cViewPr>
        <p:scale>
          <a:sx n="82" d="100"/>
          <a:sy n="82" d="100"/>
        </p:scale>
        <p:origin x="2316" y="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A07CA1-42BD-4F44-BB0C-9A102B281A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55341A-0860-4FA2-8D73-5877C1BCBEAC}">
      <dgm:prSet/>
      <dgm:spPr>
        <a:solidFill>
          <a:schemeClr val="accent5">
            <a:lumMod val="75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rtl="0"/>
          <a:r>
            <a:rPr lang="en-US" dirty="0">
              <a:solidFill>
                <a:schemeClr val="bg1"/>
              </a:solidFill>
            </a:rPr>
            <a:t>According to some sources, about </a:t>
          </a:r>
          <a:r>
            <a:rPr lang="en-US" b="1" dirty="0">
              <a:solidFill>
                <a:schemeClr val="bg1"/>
              </a:solidFill>
            </a:rPr>
            <a:t>8% of </a:t>
          </a:r>
          <a:r>
            <a:rPr lang="en-US" b="1" dirty="0" err="1">
              <a:solidFill>
                <a:schemeClr val="bg1"/>
              </a:solidFill>
            </a:rPr>
            <a:t>india</a:t>
          </a:r>
          <a:r>
            <a:rPr lang="en-US" b="1" dirty="0">
              <a:solidFill>
                <a:schemeClr val="bg1"/>
              </a:solidFill>
            </a:rPr>
            <a:t> men </a:t>
          </a:r>
          <a:r>
            <a:rPr lang="en-US" dirty="0">
              <a:solidFill>
                <a:schemeClr val="bg1"/>
              </a:solidFill>
            </a:rPr>
            <a:t>and about </a:t>
          </a:r>
          <a:r>
            <a:rPr lang="en-US" b="1" dirty="0">
              <a:solidFill>
                <a:schemeClr val="bg1"/>
              </a:solidFill>
            </a:rPr>
            <a:t>0.5% of women</a:t>
          </a:r>
          <a:r>
            <a:rPr lang="en-US" dirty="0">
              <a:solidFill>
                <a:schemeClr val="bg1"/>
              </a:solidFill>
            </a:rPr>
            <a:t> may be </a:t>
          </a:r>
          <a:r>
            <a:rPr lang="en-US" dirty="0" err="1">
              <a:solidFill>
                <a:schemeClr val="bg1"/>
              </a:solidFill>
            </a:rPr>
            <a:t>colour</a:t>
          </a:r>
          <a:r>
            <a:rPr lang="en-US" dirty="0">
              <a:solidFill>
                <a:schemeClr val="bg1"/>
              </a:solidFill>
            </a:rPr>
            <a:t> blind</a:t>
          </a:r>
          <a:r>
            <a:rPr lang="en-US" dirty="0"/>
            <a:t> .</a:t>
          </a:r>
        </a:p>
      </dgm:t>
    </dgm:pt>
    <dgm:pt modelId="{1ACF77DF-E6BE-41F6-9CFE-DCDE9F91DA46}" type="parTrans" cxnId="{DFD6268D-4298-4447-A80F-127348E4797D}">
      <dgm:prSet/>
      <dgm:spPr/>
      <dgm:t>
        <a:bodyPr/>
        <a:lstStyle/>
        <a:p>
          <a:endParaRPr lang="en-US"/>
        </a:p>
      </dgm:t>
    </dgm:pt>
    <dgm:pt modelId="{B1EE1AF3-0F4C-4692-BDFB-C4EB47053331}" type="sibTrans" cxnId="{DFD6268D-4298-4447-A80F-127348E4797D}">
      <dgm:prSet/>
      <dgm:spPr/>
      <dgm:t>
        <a:bodyPr/>
        <a:lstStyle/>
        <a:p>
          <a:endParaRPr lang="en-US"/>
        </a:p>
      </dgm:t>
    </dgm:pt>
    <dgm:pt modelId="{73270574-61B0-411A-95BF-4E34AF4697E5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en-US" dirty="0"/>
            <a:t>In a study of NEET UG ( medical exam) aspirants in </a:t>
          </a:r>
          <a:r>
            <a:rPr lang="en-US" dirty="0" err="1"/>
            <a:t>delhi</a:t>
          </a:r>
          <a:r>
            <a:rPr lang="en-US" dirty="0"/>
            <a:t>, </a:t>
          </a:r>
          <a:r>
            <a:rPr lang="en-US" dirty="0" err="1"/>
            <a:t>prevealencewas</a:t>
          </a:r>
          <a:r>
            <a:rPr lang="en-US" dirty="0"/>
            <a:t> </a:t>
          </a:r>
          <a:r>
            <a:rPr lang="en-US" b="1" dirty="0"/>
            <a:t>2.6%</a:t>
          </a:r>
          <a:r>
            <a:rPr lang="en-US" dirty="0"/>
            <a:t>.</a:t>
          </a:r>
        </a:p>
      </dgm:t>
    </dgm:pt>
    <dgm:pt modelId="{7D14875A-CCB7-408E-A40C-436987EF411F}" type="parTrans" cxnId="{B0429A6F-E9B3-474F-886F-FF3566B205DF}">
      <dgm:prSet/>
      <dgm:spPr/>
      <dgm:t>
        <a:bodyPr/>
        <a:lstStyle/>
        <a:p>
          <a:endParaRPr lang="en-US"/>
        </a:p>
      </dgm:t>
    </dgm:pt>
    <dgm:pt modelId="{283D7E47-630B-4582-8073-7BDBE3DF16B9}" type="sibTrans" cxnId="{B0429A6F-E9B3-474F-886F-FF3566B205DF}">
      <dgm:prSet/>
      <dgm:spPr/>
      <dgm:t>
        <a:bodyPr/>
        <a:lstStyle/>
        <a:p>
          <a:endParaRPr lang="en-US"/>
        </a:p>
      </dgm:t>
    </dgm:pt>
    <dgm:pt modelId="{E600AC3C-0AB8-49C9-91F9-8D8A8605C9A4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en-US" dirty="0"/>
            <a:t>Ina tribal population (Dehradun) out of 204 males tested, 1.47% were found </a:t>
          </a:r>
          <a:r>
            <a:rPr lang="en-US" dirty="0" err="1"/>
            <a:t>colour</a:t>
          </a:r>
          <a:r>
            <a:rPr lang="en-US" dirty="0"/>
            <a:t> blind ( using the </a:t>
          </a:r>
          <a:r>
            <a:rPr lang="en-US" dirty="0" err="1"/>
            <a:t>ishihara</a:t>
          </a:r>
          <a:r>
            <a:rPr lang="en-US" dirty="0"/>
            <a:t> test) including </a:t>
          </a:r>
          <a:r>
            <a:rPr lang="en-US" b="1" dirty="0" err="1"/>
            <a:t>Protanopia</a:t>
          </a:r>
          <a:r>
            <a:rPr lang="en-US" dirty="0"/>
            <a:t> , </a:t>
          </a:r>
          <a:r>
            <a:rPr lang="en-US" b="1" dirty="0" err="1"/>
            <a:t>Deuteranopia</a:t>
          </a:r>
          <a:r>
            <a:rPr lang="en-US" b="1" dirty="0"/>
            <a:t> and </a:t>
          </a:r>
          <a:r>
            <a:rPr lang="en-US" b="1" dirty="0" err="1"/>
            <a:t>Achromatopsia</a:t>
          </a:r>
          <a:r>
            <a:rPr lang="en-US" b="1" dirty="0"/>
            <a:t>.</a:t>
          </a:r>
          <a:endParaRPr lang="en-US" dirty="0"/>
        </a:p>
      </dgm:t>
    </dgm:pt>
    <dgm:pt modelId="{4EA53EDE-8915-4039-8471-7302BF02E47E}" type="parTrans" cxnId="{DBA7D35B-37B2-4032-A1F9-BBE5B5F01D91}">
      <dgm:prSet/>
      <dgm:spPr/>
      <dgm:t>
        <a:bodyPr/>
        <a:lstStyle/>
        <a:p>
          <a:endParaRPr lang="en-US"/>
        </a:p>
      </dgm:t>
    </dgm:pt>
    <dgm:pt modelId="{B9C95004-1C53-49D9-A77C-52E0DAAC11E5}" type="sibTrans" cxnId="{DBA7D35B-37B2-4032-A1F9-BBE5B5F01D91}">
      <dgm:prSet/>
      <dgm:spPr/>
      <dgm:t>
        <a:bodyPr/>
        <a:lstStyle/>
        <a:p>
          <a:endParaRPr lang="en-US"/>
        </a:p>
      </dgm:t>
    </dgm:pt>
    <dgm:pt modelId="{42B2221E-A566-4552-A7F0-BCF592120FCA}" type="pres">
      <dgm:prSet presAssocID="{19A07CA1-42BD-4F44-BB0C-9A102B281A8B}" presName="linear" presStyleCnt="0">
        <dgm:presLayoutVars>
          <dgm:animLvl val="lvl"/>
          <dgm:resizeHandles val="exact"/>
        </dgm:presLayoutVars>
      </dgm:prSet>
      <dgm:spPr/>
    </dgm:pt>
    <dgm:pt modelId="{8541A59C-5490-4E92-B558-897AE3589128}" type="pres">
      <dgm:prSet presAssocID="{B255341A-0860-4FA2-8D73-5877C1BCBEA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2F10532-A794-453E-AF91-49090913464A}" type="pres">
      <dgm:prSet presAssocID="{B1EE1AF3-0F4C-4692-BDFB-C4EB47053331}" presName="spacer" presStyleCnt="0"/>
      <dgm:spPr/>
    </dgm:pt>
    <dgm:pt modelId="{EFA0AACA-F65A-4CAF-96EC-B6670963C5AF}" type="pres">
      <dgm:prSet presAssocID="{73270574-61B0-411A-95BF-4E34AF4697E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E17E66A-BA4D-4FFD-8E1E-B9F2CFCF5E0E}" type="pres">
      <dgm:prSet presAssocID="{283D7E47-630B-4582-8073-7BDBE3DF16B9}" presName="spacer" presStyleCnt="0"/>
      <dgm:spPr/>
    </dgm:pt>
    <dgm:pt modelId="{2B84C340-40DE-43DF-BFAC-F86E5BC70D77}" type="pres">
      <dgm:prSet presAssocID="{E600AC3C-0AB8-49C9-91F9-8D8A8605C9A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95D1400-6112-490A-AC70-4C7D4336AD9A}" type="presOf" srcId="{E600AC3C-0AB8-49C9-91F9-8D8A8605C9A4}" destId="{2B84C340-40DE-43DF-BFAC-F86E5BC70D77}" srcOrd="0" destOrd="0" presId="urn:microsoft.com/office/officeart/2005/8/layout/vList2"/>
    <dgm:cxn modelId="{BE180423-83EC-4574-903B-C950CDAD3E66}" type="presOf" srcId="{B255341A-0860-4FA2-8D73-5877C1BCBEAC}" destId="{8541A59C-5490-4E92-B558-897AE3589128}" srcOrd="0" destOrd="0" presId="urn:microsoft.com/office/officeart/2005/8/layout/vList2"/>
    <dgm:cxn modelId="{DBA7D35B-37B2-4032-A1F9-BBE5B5F01D91}" srcId="{19A07CA1-42BD-4F44-BB0C-9A102B281A8B}" destId="{E600AC3C-0AB8-49C9-91F9-8D8A8605C9A4}" srcOrd="2" destOrd="0" parTransId="{4EA53EDE-8915-4039-8471-7302BF02E47E}" sibTransId="{B9C95004-1C53-49D9-A77C-52E0DAAC11E5}"/>
    <dgm:cxn modelId="{29E7F548-823C-4761-95D9-53DB8F0CAE18}" type="presOf" srcId="{19A07CA1-42BD-4F44-BB0C-9A102B281A8B}" destId="{42B2221E-A566-4552-A7F0-BCF592120FCA}" srcOrd="0" destOrd="0" presId="urn:microsoft.com/office/officeart/2005/8/layout/vList2"/>
    <dgm:cxn modelId="{B0429A6F-E9B3-474F-886F-FF3566B205DF}" srcId="{19A07CA1-42BD-4F44-BB0C-9A102B281A8B}" destId="{73270574-61B0-411A-95BF-4E34AF4697E5}" srcOrd="1" destOrd="0" parTransId="{7D14875A-CCB7-408E-A40C-436987EF411F}" sibTransId="{283D7E47-630B-4582-8073-7BDBE3DF16B9}"/>
    <dgm:cxn modelId="{DFD6268D-4298-4447-A80F-127348E4797D}" srcId="{19A07CA1-42BD-4F44-BB0C-9A102B281A8B}" destId="{B255341A-0860-4FA2-8D73-5877C1BCBEAC}" srcOrd="0" destOrd="0" parTransId="{1ACF77DF-E6BE-41F6-9CFE-DCDE9F91DA46}" sibTransId="{B1EE1AF3-0F4C-4692-BDFB-C4EB47053331}"/>
    <dgm:cxn modelId="{FF1A08DC-B296-45F1-A6B6-39C54C982360}" type="presOf" srcId="{73270574-61B0-411A-95BF-4E34AF4697E5}" destId="{EFA0AACA-F65A-4CAF-96EC-B6670963C5AF}" srcOrd="0" destOrd="0" presId="urn:microsoft.com/office/officeart/2005/8/layout/vList2"/>
    <dgm:cxn modelId="{757192D8-5189-489F-9511-455BBDAE8B38}" type="presParOf" srcId="{42B2221E-A566-4552-A7F0-BCF592120FCA}" destId="{8541A59C-5490-4E92-B558-897AE3589128}" srcOrd="0" destOrd="0" presId="urn:microsoft.com/office/officeart/2005/8/layout/vList2"/>
    <dgm:cxn modelId="{FD34C849-FDC8-4E5B-A0C4-0722BFD4D6E0}" type="presParOf" srcId="{42B2221E-A566-4552-A7F0-BCF592120FCA}" destId="{B2F10532-A794-453E-AF91-49090913464A}" srcOrd="1" destOrd="0" presId="urn:microsoft.com/office/officeart/2005/8/layout/vList2"/>
    <dgm:cxn modelId="{C1E2FFA6-79D5-4A92-BFAF-053F5E3EECBD}" type="presParOf" srcId="{42B2221E-A566-4552-A7F0-BCF592120FCA}" destId="{EFA0AACA-F65A-4CAF-96EC-B6670963C5AF}" srcOrd="2" destOrd="0" presId="urn:microsoft.com/office/officeart/2005/8/layout/vList2"/>
    <dgm:cxn modelId="{CE860886-5857-42D9-BF84-A794AFD5ACA3}" type="presParOf" srcId="{42B2221E-A566-4552-A7F0-BCF592120FCA}" destId="{9E17E66A-BA4D-4FFD-8E1E-B9F2CFCF5E0E}" srcOrd="3" destOrd="0" presId="urn:microsoft.com/office/officeart/2005/8/layout/vList2"/>
    <dgm:cxn modelId="{B809C591-907B-430E-AD42-8D5201AB714D}" type="presParOf" srcId="{42B2221E-A566-4552-A7F0-BCF592120FCA}" destId="{2B84C340-40DE-43DF-BFAC-F86E5BC70D7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DF61DE-0EB5-4A40-92A8-104FF27EB3D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2FA162A-29AD-479E-8BF8-FF67CCA43735}">
      <dgm:prSet/>
      <dgm:spPr/>
      <dgm:t>
        <a:bodyPr/>
        <a:lstStyle/>
        <a:p>
          <a:r>
            <a:rPr lang="en-US" b="1"/>
            <a:t>Academic and career limitations</a:t>
          </a:r>
          <a:r>
            <a:rPr lang="en-US"/>
            <a:t>: in india some, professions? Jobs may screen our people for colour blindness or not be sensitive to their needs.</a:t>
          </a:r>
        </a:p>
      </dgm:t>
    </dgm:pt>
    <dgm:pt modelId="{341ECCF7-1A49-409E-98C2-402760051519}" type="parTrans" cxnId="{6050E1A1-ABEE-4EE0-A9E3-B35186A5F07A}">
      <dgm:prSet/>
      <dgm:spPr/>
      <dgm:t>
        <a:bodyPr/>
        <a:lstStyle/>
        <a:p>
          <a:endParaRPr lang="en-US"/>
        </a:p>
      </dgm:t>
    </dgm:pt>
    <dgm:pt modelId="{60F62083-7F59-45E7-9AE7-966DE6E161D0}" type="sibTrans" cxnId="{6050E1A1-ABEE-4EE0-A9E3-B35186A5F07A}">
      <dgm:prSet/>
      <dgm:spPr/>
      <dgm:t>
        <a:bodyPr/>
        <a:lstStyle/>
        <a:p>
          <a:endParaRPr lang="en-US"/>
        </a:p>
      </dgm:t>
    </dgm:pt>
    <dgm:pt modelId="{F5555600-8D62-4D7A-86A7-C7821D0F930D}">
      <dgm:prSet/>
      <dgm:spPr/>
      <dgm:t>
        <a:bodyPr/>
        <a:lstStyle/>
        <a:p>
          <a:r>
            <a:rPr lang="en-US" b="1"/>
            <a:t>Safety</a:t>
          </a:r>
          <a:r>
            <a:rPr lang="en-US"/>
            <a:t> : difficulty in distinguishing colour- coded signals can pose risk. </a:t>
          </a:r>
        </a:p>
      </dgm:t>
    </dgm:pt>
    <dgm:pt modelId="{3EA78E50-9A18-4658-8D49-CDFDD485AC0A}" type="parTrans" cxnId="{94527F84-FFA4-47E9-B3C6-E9BEFE3590B8}">
      <dgm:prSet/>
      <dgm:spPr/>
      <dgm:t>
        <a:bodyPr/>
        <a:lstStyle/>
        <a:p>
          <a:endParaRPr lang="en-US"/>
        </a:p>
      </dgm:t>
    </dgm:pt>
    <dgm:pt modelId="{99E8621F-5209-483A-85D6-E9BA03F5EF3A}" type="sibTrans" cxnId="{94527F84-FFA4-47E9-B3C6-E9BEFE3590B8}">
      <dgm:prSet/>
      <dgm:spPr/>
      <dgm:t>
        <a:bodyPr/>
        <a:lstStyle/>
        <a:p>
          <a:endParaRPr lang="en-US"/>
        </a:p>
      </dgm:t>
    </dgm:pt>
    <dgm:pt modelId="{1239D80E-4BF3-4A1E-B917-5A4AAC61DB37}">
      <dgm:prSet/>
      <dgm:spPr/>
      <dgm:t>
        <a:bodyPr/>
        <a:lstStyle/>
        <a:p>
          <a:r>
            <a:rPr lang="en-US" b="1"/>
            <a:t>Stigma and misunderstanding</a:t>
          </a:r>
          <a:r>
            <a:rPr lang="en-US"/>
            <a:t>: many people don,t understand that colour blindness is not “ seeing in black and white,” and people with it ay feel disadvantage without proper support.</a:t>
          </a:r>
        </a:p>
      </dgm:t>
    </dgm:pt>
    <dgm:pt modelId="{650174C9-6C91-4A93-A3FB-5A27D50A35FE}" type="parTrans" cxnId="{BCD3EA0A-B1D8-44A7-9005-3CF86FD94DB6}">
      <dgm:prSet/>
      <dgm:spPr/>
      <dgm:t>
        <a:bodyPr/>
        <a:lstStyle/>
        <a:p>
          <a:endParaRPr lang="en-US"/>
        </a:p>
      </dgm:t>
    </dgm:pt>
    <dgm:pt modelId="{BEC8A0DE-3310-41D3-9803-64E4CA2FE385}" type="sibTrans" cxnId="{BCD3EA0A-B1D8-44A7-9005-3CF86FD94DB6}">
      <dgm:prSet/>
      <dgm:spPr/>
      <dgm:t>
        <a:bodyPr/>
        <a:lstStyle/>
        <a:p>
          <a:endParaRPr lang="en-US"/>
        </a:p>
      </dgm:t>
    </dgm:pt>
    <dgm:pt modelId="{0C18B11E-60FE-4A59-BED1-0A660BE58EAB}" type="pres">
      <dgm:prSet presAssocID="{80DF61DE-0EB5-4A40-92A8-104FF27EB3D2}" presName="linearFlow" presStyleCnt="0">
        <dgm:presLayoutVars>
          <dgm:dir/>
          <dgm:resizeHandles val="exact"/>
        </dgm:presLayoutVars>
      </dgm:prSet>
      <dgm:spPr/>
    </dgm:pt>
    <dgm:pt modelId="{9546E809-9CB6-4CC9-9641-706B02BD2414}" type="pres">
      <dgm:prSet presAssocID="{62FA162A-29AD-479E-8BF8-FF67CCA43735}" presName="composite" presStyleCnt="0"/>
      <dgm:spPr/>
    </dgm:pt>
    <dgm:pt modelId="{CB680AEE-A453-4CC6-8FA1-7BD6E8951B62}" type="pres">
      <dgm:prSet presAssocID="{62FA162A-29AD-479E-8BF8-FF67CCA43735}" presName="imgShp" presStyleLbl="fgImgPlace1" presStyleIdx="0" presStyleCnt="3"/>
      <dgm:spPr/>
    </dgm:pt>
    <dgm:pt modelId="{F835F7AF-DEC7-49B8-97DD-EB2EC294EEA4}" type="pres">
      <dgm:prSet presAssocID="{62FA162A-29AD-479E-8BF8-FF67CCA43735}" presName="txShp" presStyleLbl="node1" presStyleIdx="0" presStyleCnt="3">
        <dgm:presLayoutVars>
          <dgm:bulletEnabled val="1"/>
        </dgm:presLayoutVars>
      </dgm:prSet>
      <dgm:spPr/>
    </dgm:pt>
    <dgm:pt modelId="{39305D3E-2983-495E-9A81-0A97CE2790A2}" type="pres">
      <dgm:prSet presAssocID="{60F62083-7F59-45E7-9AE7-966DE6E161D0}" presName="spacing" presStyleCnt="0"/>
      <dgm:spPr/>
    </dgm:pt>
    <dgm:pt modelId="{FFCE8A42-66C2-47D7-9965-0B9D276B14BD}" type="pres">
      <dgm:prSet presAssocID="{F5555600-8D62-4D7A-86A7-C7821D0F930D}" presName="composite" presStyleCnt="0"/>
      <dgm:spPr/>
    </dgm:pt>
    <dgm:pt modelId="{08AD06C8-BC87-490F-BA0A-3762BB124837}" type="pres">
      <dgm:prSet presAssocID="{F5555600-8D62-4D7A-86A7-C7821D0F930D}" presName="imgShp" presStyleLbl="fgImgPlace1" presStyleIdx="1" presStyleCnt="3"/>
      <dgm:spPr/>
    </dgm:pt>
    <dgm:pt modelId="{7551EC79-C488-4CD2-960C-FC59E2DCFD1E}" type="pres">
      <dgm:prSet presAssocID="{F5555600-8D62-4D7A-86A7-C7821D0F930D}" presName="txShp" presStyleLbl="node1" presStyleIdx="1" presStyleCnt="3">
        <dgm:presLayoutVars>
          <dgm:bulletEnabled val="1"/>
        </dgm:presLayoutVars>
      </dgm:prSet>
      <dgm:spPr/>
    </dgm:pt>
    <dgm:pt modelId="{E1F7CC75-809F-472A-B355-7533D5C982EE}" type="pres">
      <dgm:prSet presAssocID="{99E8621F-5209-483A-85D6-E9BA03F5EF3A}" presName="spacing" presStyleCnt="0"/>
      <dgm:spPr/>
    </dgm:pt>
    <dgm:pt modelId="{0A2DD827-97EF-4C78-9CE3-CC01BF9F2D6A}" type="pres">
      <dgm:prSet presAssocID="{1239D80E-4BF3-4A1E-B917-5A4AAC61DB37}" presName="composite" presStyleCnt="0"/>
      <dgm:spPr/>
    </dgm:pt>
    <dgm:pt modelId="{132D5E5D-8170-4A6E-8B17-3793E7BAF076}" type="pres">
      <dgm:prSet presAssocID="{1239D80E-4BF3-4A1E-B917-5A4AAC61DB37}" presName="imgShp" presStyleLbl="fgImgPlace1" presStyleIdx="2" presStyleCnt="3"/>
      <dgm:spPr/>
    </dgm:pt>
    <dgm:pt modelId="{CA9DD4CB-0B26-4AA2-A93D-BC8DC1AF7216}" type="pres">
      <dgm:prSet presAssocID="{1239D80E-4BF3-4A1E-B917-5A4AAC61DB37}" presName="txShp" presStyleLbl="node1" presStyleIdx="2" presStyleCnt="3">
        <dgm:presLayoutVars>
          <dgm:bulletEnabled val="1"/>
        </dgm:presLayoutVars>
      </dgm:prSet>
      <dgm:spPr/>
    </dgm:pt>
  </dgm:ptLst>
  <dgm:cxnLst>
    <dgm:cxn modelId="{BCD3EA0A-B1D8-44A7-9005-3CF86FD94DB6}" srcId="{80DF61DE-0EB5-4A40-92A8-104FF27EB3D2}" destId="{1239D80E-4BF3-4A1E-B917-5A4AAC61DB37}" srcOrd="2" destOrd="0" parTransId="{650174C9-6C91-4A93-A3FB-5A27D50A35FE}" sibTransId="{BEC8A0DE-3310-41D3-9803-64E4CA2FE385}"/>
    <dgm:cxn modelId="{3615F948-A2A5-44AD-87F8-5F7E3BB5E5CD}" type="presOf" srcId="{1239D80E-4BF3-4A1E-B917-5A4AAC61DB37}" destId="{CA9DD4CB-0B26-4AA2-A93D-BC8DC1AF7216}" srcOrd="0" destOrd="0" presId="urn:microsoft.com/office/officeart/2005/8/layout/vList3"/>
    <dgm:cxn modelId="{94527F84-FFA4-47E9-B3C6-E9BEFE3590B8}" srcId="{80DF61DE-0EB5-4A40-92A8-104FF27EB3D2}" destId="{F5555600-8D62-4D7A-86A7-C7821D0F930D}" srcOrd="1" destOrd="0" parTransId="{3EA78E50-9A18-4658-8D49-CDFDD485AC0A}" sibTransId="{99E8621F-5209-483A-85D6-E9BA03F5EF3A}"/>
    <dgm:cxn modelId="{6050E1A1-ABEE-4EE0-A9E3-B35186A5F07A}" srcId="{80DF61DE-0EB5-4A40-92A8-104FF27EB3D2}" destId="{62FA162A-29AD-479E-8BF8-FF67CCA43735}" srcOrd="0" destOrd="0" parTransId="{341ECCF7-1A49-409E-98C2-402760051519}" sibTransId="{60F62083-7F59-45E7-9AE7-966DE6E161D0}"/>
    <dgm:cxn modelId="{1EAAF5D6-005F-47AB-B2F4-67840C3BE816}" type="presOf" srcId="{F5555600-8D62-4D7A-86A7-C7821D0F930D}" destId="{7551EC79-C488-4CD2-960C-FC59E2DCFD1E}" srcOrd="0" destOrd="0" presId="urn:microsoft.com/office/officeart/2005/8/layout/vList3"/>
    <dgm:cxn modelId="{6ED8D0E4-B033-4FB3-9912-0F2BAD649C5D}" type="presOf" srcId="{80DF61DE-0EB5-4A40-92A8-104FF27EB3D2}" destId="{0C18B11E-60FE-4A59-BED1-0A660BE58EAB}" srcOrd="0" destOrd="0" presId="urn:microsoft.com/office/officeart/2005/8/layout/vList3"/>
    <dgm:cxn modelId="{579E3CEA-2C6C-4429-A97F-19996943480A}" type="presOf" srcId="{62FA162A-29AD-479E-8BF8-FF67CCA43735}" destId="{F835F7AF-DEC7-49B8-97DD-EB2EC294EEA4}" srcOrd="0" destOrd="0" presId="urn:microsoft.com/office/officeart/2005/8/layout/vList3"/>
    <dgm:cxn modelId="{BAAF9AD7-D144-4829-9D44-71AA3EC65185}" type="presParOf" srcId="{0C18B11E-60FE-4A59-BED1-0A660BE58EAB}" destId="{9546E809-9CB6-4CC9-9641-706B02BD2414}" srcOrd="0" destOrd="0" presId="urn:microsoft.com/office/officeart/2005/8/layout/vList3"/>
    <dgm:cxn modelId="{BBFA8CEB-36C9-4850-B965-B126F2B877FC}" type="presParOf" srcId="{9546E809-9CB6-4CC9-9641-706B02BD2414}" destId="{CB680AEE-A453-4CC6-8FA1-7BD6E8951B62}" srcOrd="0" destOrd="0" presId="urn:microsoft.com/office/officeart/2005/8/layout/vList3"/>
    <dgm:cxn modelId="{3B51DE64-4B15-4B64-8367-3E990F9C660B}" type="presParOf" srcId="{9546E809-9CB6-4CC9-9641-706B02BD2414}" destId="{F835F7AF-DEC7-49B8-97DD-EB2EC294EEA4}" srcOrd="1" destOrd="0" presId="urn:microsoft.com/office/officeart/2005/8/layout/vList3"/>
    <dgm:cxn modelId="{F2189AC0-3105-492B-AB31-1F2CCDDD2243}" type="presParOf" srcId="{0C18B11E-60FE-4A59-BED1-0A660BE58EAB}" destId="{39305D3E-2983-495E-9A81-0A97CE2790A2}" srcOrd="1" destOrd="0" presId="urn:microsoft.com/office/officeart/2005/8/layout/vList3"/>
    <dgm:cxn modelId="{36F496C5-9DCD-43D5-8280-7F746EAE0E07}" type="presParOf" srcId="{0C18B11E-60FE-4A59-BED1-0A660BE58EAB}" destId="{FFCE8A42-66C2-47D7-9965-0B9D276B14BD}" srcOrd="2" destOrd="0" presId="urn:microsoft.com/office/officeart/2005/8/layout/vList3"/>
    <dgm:cxn modelId="{EC75FC10-3F27-48E0-AD40-42B0ADA4FFBC}" type="presParOf" srcId="{FFCE8A42-66C2-47D7-9965-0B9D276B14BD}" destId="{08AD06C8-BC87-490F-BA0A-3762BB124837}" srcOrd="0" destOrd="0" presId="urn:microsoft.com/office/officeart/2005/8/layout/vList3"/>
    <dgm:cxn modelId="{DC60E16B-4FD5-4650-BA15-4368BB414217}" type="presParOf" srcId="{FFCE8A42-66C2-47D7-9965-0B9D276B14BD}" destId="{7551EC79-C488-4CD2-960C-FC59E2DCFD1E}" srcOrd="1" destOrd="0" presId="urn:microsoft.com/office/officeart/2005/8/layout/vList3"/>
    <dgm:cxn modelId="{B7B7945E-64CF-48A4-B500-373612676CDE}" type="presParOf" srcId="{0C18B11E-60FE-4A59-BED1-0A660BE58EAB}" destId="{E1F7CC75-809F-472A-B355-7533D5C982EE}" srcOrd="3" destOrd="0" presId="urn:microsoft.com/office/officeart/2005/8/layout/vList3"/>
    <dgm:cxn modelId="{0E902439-6780-41E6-A04D-5831175874D1}" type="presParOf" srcId="{0C18B11E-60FE-4A59-BED1-0A660BE58EAB}" destId="{0A2DD827-97EF-4C78-9CE3-CC01BF9F2D6A}" srcOrd="4" destOrd="0" presId="urn:microsoft.com/office/officeart/2005/8/layout/vList3"/>
    <dgm:cxn modelId="{EBEB6098-D146-4279-8EE2-42B1C3186801}" type="presParOf" srcId="{0A2DD827-97EF-4C78-9CE3-CC01BF9F2D6A}" destId="{132D5E5D-8170-4A6E-8B17-3793E7BAF076}" srcOrd="0" destOrd="0" presId="urn:microsoft.com/office/officeart/2005/8/layout/vList3"/>
    <dgm:cxn modelId="{74471744-B57D-48CD-A978-6A9F4BD9D62E}" type="presParOf" srcId="{0A2DD827-97EF-4C78-9CE3-CC01BF9F2D6A}" destId="{CA9DD4CB-0B26-4AA2-A93D-BC8DC1AF721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9F0608-737A-4C17-9E67-36E2581BD3FC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ACAC17-0E94-4AED-B531-958CC0DD2404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400" b="1" dirty="0"/>
            <a:t>1.Education and Training</a:t>
          </a:r>
          <a:r>
            <a:rPr lang="en-US" sz="1400" dirty="0"/>
            <a:t>:</a:t>
          </a:r>
        </a:p>
      </dgm:t>
    </dgm:pt>
    <dgm:pt modelId="{6E366F15-0C64-4850-82EB-120B016D492B}" type="parTrans" cxnId="{B4873EC2-CE82-4E2D-9EF4-E27605EBBB1D}">
      <dgm:prSet/>
      <dgm:spPr/>
      <dgm:t>
        <a:bodyPr/>
        <a:lstStyle/>
        <a:p>
          <a:endParaRPr lang="en-US"/>
        </a:p>
      </dgm:t>
    </dgm:pt>
    <dgm:pt modelId="{CCB32230-E4AB-487A-902A-677C3DD04BE0}" type="sibTrans" cxnId="{B4873EC2-CE82-4E2D-9EF4-E27605EBBB1D}">
      <dgm:prSet/>
      <dgm:spPr/>
      <dgm:t>
        <a:bodyPr/>
        <a:lstStyle/>
        <a:p>
          <a:endParaRPr lang="en-US"/>
        </a:p>
      </dgm:t>
    </dgm:pt>
    <dgm:pt modelId="{C5147C76-FFA1-488E-867F-001D3E273D28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/>
            <a:t>School should implement training for teachers to recognize and accommodate </a:t>
          </a:r>
          <a:r>
            <a:rPr lang="en-US" dirty="0" err="1"/>
            <a:t>colour</a:t>
          </a:r>
          <a:r>
            <a:rPr lang="en-US" dirty="0"/>
            <a:t> blind students by using </a:t>
          </a:r>
          <a:r>
            <a:rPr lang="en-US" dirty="0" err="1"/>
            <a:t>colour</a:t>
          </a:r>
          <a:r>
            <a:rPr lang="en-US" dirty="0"/>
            <a:t> blind friendly teaching materials.</a:t>
          </a:r>
        </a:p>
      </dgm:t>
    </dgm:pt>
    <dgm:pt modelId="{CF142BEF-FA7E-4E1B-BC66-D54518957874}" type="parTrans" cxnId="{4F4EC71F-3DBF-402D-A1F9-AED948B36FE7}">
      <dgm:prSet/>
      <dgm:spPr/>
      <dgm:t>
        <a:bodyPr/>
        <a:lstStyle/>
        <a:p>
          <a:endParaRPr lang="en-US"/>
        </a:p>
      </dgm:t>
    </dgm:pt>
    <dgm:pt modelId="{C97DBA65-1ADA-4F82-AD7F-0C205CBB09C4}" type="sibTrans" cxnId="{4F4EC71F-3DBF-402D-A1F9-AED948B36FE7}">
      <dgm:prSet/>
      <dgm:spPr/>
      <dgm:t>
        <a:bodyPr/>
        <a:lstStyle/>
        <a:p>
          <a:endParaRPr lang="en-US"/>
        </a:p>
      </dgm:t>
    </dgm:pt>
    <dgm:pt modelId="{048B48E2-6067-4657-85EC-467151636A3B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b="1"/>
            <a:t>2. Technology Adaptation:</a:t>
          </a:r>
          <a:endParaRPr lang="en-US"/>
        </a:p>
      </dgm:t>
    </dgm:pt>
    <dgm:pt modelId="{4154797F-1B0F-4D87-A569-C510D28FDB6D}" type="parTrans" cxnId="{BD5C9505-E9AD-4F7E-A20D-61AD8464A5F8}">
      <dgm:prSet/>
      <dgm:spPr/>
      <dgm:t>
        <a:bodyPr/>
        <a:lstStyle/>
        <a:p>
          <a:endParaRPr lang="en-US"/>
        </a:p>
      </dgm:t>
    </dgm:pt>
    <dgm:pt modelId="{C823C591-F852-41B2-861B-40C7922C24A4}" type="sibTrans" cxnId="{BD5C9505-E9AD-4F7E-A20D-61AD8464A5F8}">
      <dgm:prSet/>
      <dgm:spPr/>
      <dgm:t>
        <a:bodyPr/>
        <a:lstStyle/>
        <a:p>
          <a:endParaRPr lang="en-US"/>
        </a:p>
      </dgm:t>
    </dgm:pt>
    <dgm:pt modelId="{1C31288E-C06C-49AE-B92B-B245C4F624DC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/>
            <a:t>Apps and tools that provide </a:t>
          </a:r>
          <a:r>
            <a:rPr lang="en-US" dirty="0" err="1"/>
            <a:t>colour</a:t>
          </a:r>
          <a:r>
            <a:rPr lang="en-US" dirty="0"/>
            <a:t> identification through smartphone cameras can aid individuals in everyday tasks, promoting independences.</a:t>
          </a:r>
        </a:p>
      </dgm:t>
    </dgm:pt>
    <dgm:pt modelId="{10E8E4FC-5F35-4A01-BFB8-1DFF6E1941E1}" type="parTrans" cxnId="{AE456B33-268B-41E3-B3E1-50F35F3FA3CB}">
      <dgm:prSet/>
      <dgm:spPr/>
      <dgm:t>
        <a:bodyPr/>
        <a:lstStyle/>
        <a:p>
          <a:endParaRPr lang="en-US"/>
        </a:p>
      </dgm:t>
    </dgm:pt>
    <dgm:pt modelId="{84222EFB-B158-4B85-8D00-15864A647403}" type="sibTrans" cxnId="{AE456B33-268B-41E3-B3E1-50F35F3FA3CB}">
      <dgm:prSet/>
      <dgm:spPr/>
      <dgm:t>
        <a:bodyPr/>
        <a:lstStyle/>
        <a:p>
          <a:endParaRPr lang="en-US"/>
        </a:p>
      </dgm:t>
    </dgm:pt>
    <dgm:pt modelId="{B0D2109D-31E7-481E-ADED-8DFFB082DFC5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b="1"/>
            <a:t>3. Legislative Support: </a:t>
          </a:r>
          <a:endParaRPr lang="en-US"/>
        </a:p>
      </dgm:t>
    </dgm:pt>
    <dgm:pt modelId="{978EE134-A202-4DA4-BB6D-36ECE26FB108}" type="parTrans" cxnId="{C91AD987-2532-4304-A047-5F79FF6DB4A7}">
      <dgm:prSet/>
      <dgm:spPr/>
      <dgm:t>
        <a:bodyPr/>
        <a:lstStyle/>
        <a:p>
          <a:endParaRPr lang="en-US"/>
        </a:p>
      </dgm:t>
    </dgm:pt>
    <dgm:pt modelId="{65792141-14DC-4701-8667-8BE527853A1E}" type="sibTrans" cxnId="{C91AD987-2532-4304-A047-5F79FF6DB4A7}">
      <dgm:prSet/>
      <dgm:spPr/>
      <dgm:t>
        <a:bodyPr/>
        <a:lstStyle/>
        <a:p>
          <a:endParaRPr lang="en-US"/>
        </a:p>
      </dgm:t>
    </dgm:pt>
    <dgm:pt modelId="{567519C6-AF51-42A6-B3BD-C527C6DBFD30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/>
            <a:t>Policies should be introduced that ensure </a:t>
          </a:r>
          <a:r>
            <a:rPr lang="en-US" dirty="0" err="1"/>
            <a:t>colour</a:t>
          </a:r>
          <a:r>
            <a:rPr lang="en-US" dirty="0"/>
            <a:t> blind individuals are not discriminated against in education and the </a:t>
          </a:r>
          <a:r>
            <a:rPr lang="en-US" dirty="0" err="1"/>
            <a:t>workplaced</a:t>
          </a:r>
          <a:r>
            <a:rPr lang="en-US" dirty="0"/>
            <a:t>, fostering an inclusive society</a:t>
          </a:r>
        </a:p>
      </dgm:t>
    </dgm:pt>
    <dgm:pt modelId="{AD7EBA91-0E39-42B0-81E2-1BE367921A90}" type="parTrans" cxnId="{2F14F007-0DE4-462C-8E47-643BFBFF0481}">
      <dgm:prSet/>
      <dgm:spPr/>
      <dgm:t>
        <a:bodyPr/>
        <a:lstStyle/>
        <a:p>
          <a:endParaRPr lang="en-US"/>
        </a:p>
      </dgm:t>
    </dgm:pt>
    <dgm:pt modelId="{500FE7E4-50EF-4710-85E1-275BA3A61151}" type="sibTrans" cxnId="{2F14F007-0DE4-462C-8E47-643BFBFF0481}">
      <dgm:prSet/>
      <dgm:spPr/>
      <dgm:t>
        <a:bodyPr/>
        <a:lstStyle/>
        <a:p>
          <a:endParaRPr lang="en-US"/>
        </a:p>
      </dgm:t>
    </dgm:pt>
    <dgm:pt modelId="{B7C43449-0801-46C1-9E1C-1789B24AE196}" type="pres">
      <dgm:prSet presAssocID="{C69F0608-737A-4C17-9E67-36E2581BD3FC}" presName="Name0" presStyleCnt="0">
        <dgm:presLayoutVars>
          <dgm:dir/>
          <dgm:animLvl val="lvl"/>
          <dgm:resizeHandles val="exact"/>
        </dgm:presLayoutVars>
      </dgm:prSet>
      <dgm:spPr/>
    </dgm:pt>
    <dgm:pt modelId="{40815217-2FDF-4D40-99A0-686AD05B9542}" type="pres">
      <dgm:prSet presAssocID="{81ACAC17-0E94-4AED-B531-958CC0DD2404}" presName="linNode" presStyleCnt="0"/>
      <dgm:spPr/>
    </dgm:pt>
    <dgm:pt modelId="{26D9D2FB-65DA-472A-9098-26D2BED501D9}" type="pres">
      <dgm:prSet presAssocID="{81ACAC17-0E94-4AED-B531-958CC0DD2404}" presName="parentText" presStyleLbl="node1" presStyleIdx="0" presStyleCnt="6" custScaleX="249433" custLinFactNeighborX="0" custLinFactNeighborY="-172">
        <dgm:presLayoutVars>
          <dgm:chMax val="1"/>
          <dgm:bulletEnabled val="1"/>
        </dgm:presLayoutVars>
      </dgm:prSet>
      <dgm:spPr/>
    </dgm:pt>
    <dgm:pt modelId="{74B004E1-A7CC-482A-9451-AD738367BCF1}" type="pres">
      <dgm:prSet presAssocID="{CCB32230-E4AB-487A-902A-677C3DD04BE0}" presName="sp" presStyleCnt="0"/>
      <dgm:spPr/>
    </dgm:pt>
    <dgm:pt modelId="{BBBFA3CF-DFC8-4BAF-8F6F-91C05F3F3FD4}" type="pres">
      <dgm:prSet presAssocID="{C5147C76-FFA1-488E-867F-001D3E273D28}" presName="linNode" presStyleCnt="0"/>
      <dgm:spPr/>
    </dgm:pt>
    <dgm:pt modelId="{32B3878F-A362-4F85-878E-211D15DA2DEB}" type="pres">
      <dgm:prSet presAssocID="{C5147C76-FFA1-488E-867F-001D3E273D28}" presName="parentText" presStyleLbl="node1" presStyleIdx="1" presStyleCnt="6" custScaleX="277778">
        <dgm:presLayoutVars>
          <dgm:chMax val="1"/>
          <dgm:bulletEnabled val="1"/>
        </dgm:presLayoutVars>
      </dgm:prSet>
      <dgm:spPr/>
    </dgm:pt>
    <dgm:pt modelId="{BD09047F-9CB0-49AA-A25A-9B507BEF99D3}" type="pres">
      <dgm:prSet presAssocID="{C97DBA65-1ADA-4F82-AD7F-0C205CBB09C4}" presName="sp" presStyleCnt="0"/>
      <dgm:spPr/>
    </dgm:pt>
    <dgm:pt modelId="{16340E51-CE23-471E-AFAF-5174B68FCC24}" type="pres">
      <dgm:prSet presAssocID="{048B48E2-6067-4657-85EC-467151636A3B}" presName="linNode" presStyleCnt="0"/>
      <dgm:spPr/>
    </dgm:pt>
    <dgm:pt modelId="{E93B6224-9633-4685-831D-BC75D0C8F1CE}" type="pres">
      <dgm:prSet presAssocID="{048B48E2-6067-4657-85EC-467151636A3B}" presName="parentText" presStyleLbl="node1" presStyleIdx="2" presStyleCnt="6" custScaleX="260500">
        <dgm:presLayoutVars>
          <dgm:chMax val="1"/>
          <dgm:bulletEnabled val="1"/>
        </dgm:presLayoutVars>
      </dgm:prSet>
      <dgm:spPr/>
    </dgm:pt>
    <dgm:pt modelId="{F4EB095B-943B-44CC-919C-4029491A7891}" type="pres">
      <dgm:prSet presAssocID="{C823C591-F852-41B2-861B-40C7922C24A4}" presName="sp" presStyleCnt="0"/>
      <dgm:spPr/>
    </dgm:pt>
    <dgm:pt modelId="{BB68F540-48C2-451A-B469-7B81226D8D4A}" type="pres">
      <dgm:prSet presAssocID="{1C31288E-C06C-49AE-B92B-B245C4F624DC}" presName="linNode" presStyleCnt="0"/>
      <dgm:spPr/>
    </dgm:pt>
    <dgm:pt modelId="{D143F78B-7117-4BBA-AD94-880B51A983FD}" type="pres">
      <dgm:prSet presAssocID="{1C31288E-C06C-49AE-B92B-B245C4F624DC}" presName="parentText" presStyleLbl="node1" presStyleIdx="3" presStyleCnt="6" custScaleX="277778">
        <dgm:presLayoutVars>
          <dgm:chMax val="1"/>
          <dgm:bulletEnabled val="1"/>
        </dgm:presLayoutVars>
      </dgm:prSet>
      <dgm:spPr/>
    </dgm:pt>
    <dgm:pt modelId="{06423BAB-632C-4D59-8902-300B876C1604}" type="pres">
      <dgm:prSet presAssocID="{84222EFB-B158-4B85-8D00-15864A647403}" presName="sp" presStyleCnt="0"/>
      <dgm:spPr/>
    </dgm:pt>
    <dgm:pt modelId="{BF02E04A-9A11-4836-B8E5-D0183EFF07FD}" type="pres">
      <dgm:prSet presAssocID="{B0D2109D-31E7-481E-ADED-8DFFB082DFC5}" presName="linNode" presStyleCnt="0"/>
      <dgm:spPr/>
    </dgm:pt>
    <dgm:pt modelId="{3B15C437-42A0-4B3C-86AD-C8B60A0A4273}" type="pres">
      <dgm:prSet presAssocID="{B0D2109D-31E7-481E-ADED-8DFFB082DFC5}" presName="parentText" presStyleLbl="node1" presStyleIdx="4" presStyleCnt="6" custScaleX="258425" custLinFactNeighborX="2615" custLinFactNeighborY="-165">
        <dgm:presLayoutVars>
          <dgm:chMax val="1"/>
          <dgm:bulletEnabled val="1"/>
        </dgm:presLayoutVars>
      </dgm:prSet>
      <dgm:spPr/>
    </dgm:pt>
    <dgm:pt modelId="{12CE178D-7447-4488-A58D-62C895BA147C}" type="pres">
      <dgm:prSet presAssocID="{65792141-14DC-4701-8667-8BE527853A1E}" presName="sp" presStyleCnt="0"/>
      <dgm:spPr/>
    </dgm:pt>
    <dgm:pt modelId="{D762F39F-85B4-4E3E-99E6-B893433C220F}" type="pres">
      <dgm:prSet presAssocID="{567519C6-AF51-42A6-B3BD-C527C6DBFD30}" presName="linNode" presStyleCnt="0"/>
      <dgm:spPr/>
    </dgm:pt>
    <dgm:pt modelId="{4A2F60D4-DC40-491E-BE84-5829E5D19B84}" type="pres">
      <dgm:prSet presAssocID="{567519C6-AF51-42A6-B3BD-C527C6DBFD30}" presName="parentText" presStyleLbl="node1" presStyleIdx="5" presStyleCnt="6" custScaleX="277778">
        <dgm:presLayoutVars>
          <dgm:chMax val="1"/>
          <dgm:bulletEnabled val="1"/>
        </dgm:presLayoutVars>
      </dgm:prSet>
      <dgm:spPr/>
    </dgm:pt>
  </dgm:ptLst>
  <dgm:cxnLst>
    <dgm:cxn modelId="{BD5C9505-E9AD-4F7E-A20D-61AD8464A5F8}" srcId="{C69F0608-737A-4C17-9E67-36E2581BD3FC}" destId="{048B48E2-6067-4657-85EC-467151636A3B}" srcOrd="2" destOrd="0" parTransId="{4154797F-1B0F-4D87-A569-C510D28FDB6D}" sibTransId="{C823C591-F852-41B2-861B-40C7922C24A4}"/>
    <dgm:cxn modelId="{2F14F007-0DE4-462C-8E47-643BFBFF0481}" srcId="{C69F0608-737A-4C17-9E67-36E2581BD3FC}" destId="{567519C6-AF51-42A6-B3BD-C527C6DBFD30}" srcOrd="5" destOrd="0" parTransId="{AD7EBA91-0E39-42B0-81E2-1BE367921A90}" sibTransId="{500FE7E4-50EF-4710-85E1-275BA3A61151}"/>
    <dgm:cxn modelId="{F487CB09-C8C5-4818-98C0-42D5DA880D04}" type="presOf" srcId="{048B48E2-6067-4657-85EC-467151636A3B}" destId="{E93B6224-9633-4685-831D-BC75D0C8F1CE}" srcOrd="0" destOrd="0" presId="urn:microsoft.com/office/officeart/2005/8/layout/vList5"/>
    <dgm:cxn modelId="{4F4EC71F-3DBF-402D-A1F9-AED948B36FE7}" srcId="{C69F0608-737A-4C17-9E67-36E2581BD3FC}" destId="{C5147C76-FFA1-488E-867F-001D3E273D28}" srcOrd="1" destOrd="0" parTransId="{CF142BEF-FA7E-4E1B-BC66-D54518957874}" sibTransId="{C97DBA65-1ADA-4F82-AD7F-0C205CBB09C4}"/>
    <dgm:cxn modelId="{AE456B33-268B-41E3-B3E1-50F35F3FA3CB}" srcId="{C69F0608-737A-4C17-9E67-36E2581BD3FC}" destId="{1C31288E-C06C-49AE-B92B-B245C4F624DC}" srcOrd="3" destOrd="0" parTransId="{10E8E4FC-5F35-4A01-BFB8-1DFF6E1941E1}" sibTransId="{84222EFB-B158-4B85-8D00-15864A647403}"/>
    <dgm:cxn modelId="{904CC237-A3FB-492A-B6ED-7F9303106B2C}" type="presOf" srcId="{1C31288E-C06C-49AE-B92B-B245C4F624DC}" destId="{D143F78B-7117-4BBA-AD94-880B51A983FD}" srcOrd="0" destOrd="0" presId="urn:microsoft.com/office/officeart/2005/8/layout/vList5"/>
    <dgm:cxn modelId="{A995403A-3357-419F-A783-17E5B24E0DEE}" type="presOf" srcId="{B0D2109D-31E7-481E-ADED-8DFFB082DFC5}" destId="{3B15C437-42A0-4B3C-86AD-C8B60A0A4273}" srcOrd="0" destOrd="0" presId="urn:microsoft.com/office/officeart/2005/8/layout/vList5"/>
    <dgm:cxn modelId="{222EDD3C-E940-4D4A-A665-345780BF8DBA}" type="presOf" srcId="{81ACAC17-0E94-4AED-B531-958CC0DD2404}" destId="{26D9D2FB-65DA-472A-9098-26D2BED501D9}" srcOrd="0" destOrd="0" presId="urn:microsoft.com/office/officeart/2005/8/layout/vList5"/>
    <dgm:cxn modelId="{C91AD987-2532-4304-A047-5F79FF6DB4A7}" srcId="{C69F0608-737A-4C17-9E67-36E2581BD3FC}" destId="{B0D2109D-31E7-481E-ADED-8DFFB082DFC5}" srcOrd="4" destOrd="0" parTransId="{978EE134-A202-4DA4-BB6D-36ECE26FB108}" sibTransId="{65792141-14DC-4701-8667-8BE527853A1E}"/>
    <dgm:cxn modelId="{B4F25CBC-8A94-401D-BEA5-2955C1E1C1F5}" type="presOf" srcId="{C5147C76-FFA1-488E-867F-001D3E273D28}" destId="{32B3878F-A362-4F85-878E-211D15DA2DEB}" srcOrd="0" destOrd="0" presId="urn:microsoft.com/office/officeart/2005/8/layout/vList5"/>
    <dgm:cxn modelId="{B4873EC2-CE82-4E2D-9EF4-E27605EBBB1D}" srcId="{C69F0608-737A-4C17-9E67-36E2581BD3FC}" destId="{81ACAC17-0E94-4AED-B531-958CC0DD2404}" srcOrd="0" destOrd="0" parTransId="{6E366F15-0C64-4850-82EB-120B016D492B}" sibTransId="{CCB32230-E4AB-487A-902A-677C3DD04BE0}"/>
    <dgm:cxn modelId="{CA2145CC-8CA3-40B4-A9D4-17E8B1E40C79}" type="presOf" srcId="{567519C6-AF51-42A6-B3BD-C527C6DBFD30}" destId="{4A2F60D4-DC40-491E-BE84-5829E5D19B84}" srcOrd="0" destOrd="0" presId="urn:microsoft.com/office/officeart/2005/8/layout/vList5"/>
    <dgm:cxn modelId="{A4042AED-E509-450A-B471-D569876C4BFC}" type="presOf" srcId="{C69F0608-737A-4C17-9E67-36E2581BD3FC}" destId="{B7C43449-0801-46C1-9E1C-1789B24AE196}" srcOrd="0" destOrd="0" presId="urn:microsoft.com/office/officeart/2005/8/layout/vList5"/>
    <dgm:cxn modelId="{0655D155-9C16-439A-AF5B-B124A8FF9182}" type="presParOf" srcId="{B7C43449-0801-46C1-9E1C-1789B24AE196}" destId="{40815217-2FDF-4D40-99A0-686AD05B9542}" srcOrd="0" destOrd="0" presId="urn:microsoft.com/office/officeart/2005/8/layout/vList5"/>
    <dgm:cxn modelId="{4DEDF053-2EBC-4206-84EC-A54695D5994C}" type="presParOf" srcId="{40815217-2FDF-4D40-99A0-686AD05B9542}" destId="{26D9D2FB-65DA-472A-9098-26D2BED501D9}" srcOrd="0" destOrd="0" presId="urn:microsoft.com/office/officeart/2005/8/layout/vList5"/>
    <dgm:cxn modelId="{20F7DAF8-FC67-4730-B975-0964ACF96537}" type="presParOf" srcId="{B7C43449-0801-46C1-9E1C-1789B24AE196}" destId="{74B004E1-A7CC-482A-9451-AD738367BCF1}" srcOrd="1" destOrd="0" presId="urn:microsoft.com/office/officeart/2005/8/layout/vList5"/>
    <dgm:cxn modelId="{A9500C05-879C-4A8C-8781-A03B0219CC45}" type="presParOf" srcId="{B7C43449-0801-46C1-9E1C-1789B24AE196}" destId="{BBBFA3CF-DFC8-4BAF-8F6F-91C05F3F3FD4}" srcOrd="2" destOrd="0" presId="urn:microsoft.com/office/officeart/2005/8/layout/vList5"/>
    <dgm:cxn modelId="{A2C0267D-38E0-416F-A376-C001F6139522}" type="presParOf" srcId="{BBBFA3CF-DFC8-4BAF-8F6F-91C05F3F3FD4}" destId="{32B3878F-A362-4F85-878E-211D15DA2DEB}" srcOrd="0" destOrd="0" presId="urn:microsoft.com/office/officeart/2005/8/layout/vList5"/>
    <dgm:cxn modelId="{F7A65F8C-5C7B-4DAE-A129-135A3DAB4B12}" type="presParOf" srcId="{B7C43449-0801-46C1-9E1C-1789B24AE196}" destId="{BD09047F-9CB0-49AA-A25A-9B507BEF99D3}" srcOrd="3" destOrd="0" presId="urn:microsoft.com/office/officeart/2005/8/layout/vList5"/>
    <dgm:cxn modelId="{EB0CC477-4694-4D54-8E75-156D293CDEDB}" type="presParOf" srcId="{B7C43449-0801-46C1-9E1C-1789B24AE196}" destId="{16340E51-CE23-471E-AFAF-5174B68FCC24}" srcOrd="4" destOrd="0" presId="urn:microsoft.com/office/officeart/2005/8/layout/vList5"/>
    <dgm:cxn modelId="{568A109D-D8F2-494C-822B-A8867896E6EB}" type="presParOf" srcId="{16340E51-CE23-471E-AFAF-5174B68FCC24}" destId="{E93B6224-9633-4685-831D-BC75D0C8F1CE}" srcOrd="0" destOrd="0" presId="urn:microsoft.com/office/officeart/2005/8/layout/vList5"/>
    <dgm:cxn modelId="{7CEBB569-45EA-4888-B5B8-6894AFE20D0D}" type="presParOf" srcId="{B7C43449-0801-46C1-9E1C-1789B24AE196}" destId="{F4EB095B-943B-44CC-919C-4029491A7891}" srcOrd="5" destOrd="0" presId="urn:microsoft.com/office/officeart/2005/8/layout/vList5"/>
    <dgm:cxn modelId="{1C448111-DA5C-4049-BB9A-66D7AFD3BFC3}" type="presParOf" srcId="{B7C43449-0801-46C1-9E1C-1789B24AE196}" destId="{BB68F540-48C2-451A-B469-7B81226D8D4A}" srcOrd="6" destOrd="0" presId="urn:microsoft.com/office/officeart/2005/8/layout/vList5"/>
    <dgm:cxn modelId="{DB77281A-D869-465D-8DA1-4B182EEAACBB}" type="presParOf" srcId="{BB68F540-48C2-451A-B469-7B81226D8D4A}" destId="{D143F78B-7117-4BBA-AD94-880B51A983FD}" srcOrd="0" destOrd="0" presId="urn:microsoft.com/office/officeart/2005/8/layout/vList5"/>
    <dgm:cxn modelId="{874858DD-5AF2-483A-8ACC-079BF007C50E}" type="presParOf" srcId="{B7C43449-0801-46C1-9E1C-1789B24AE196}" destId="{06423BAB-632C-4D59-8902-300B876C1604}" srcOrd="7" destOrd="0" presId="urn:microsoft.com/office/officeart/2005/8/layout/vList5"/>
    <dgm:cxn modelId="{8B822760-838F-4858-8CCF-30D96D813BF8}" type="presParOf" srcId="{B7C43449-0801-46C1-9E1C-1789B24AE196}" destId="{BF02E04A-9A11-4836-B8E5-D0183EFF07FD}" srcOrd="8" destOrd="0" presId="urn:microsoft.com/office/officeart/2005/8/layout/vList5"/>
    <dgm:cxn modelId="{AE2424E9-9D41-4EDE-9937-3E7E481A1411}" type="presParOf" srcId="{BF02E04A-9A11-4836-B8E5-D0183EFF07FD}" destId="{3B15C437-42A0-4B3C-86AD-C8B60A0A4273}" srcOrd="0" destOrd="0" presId="urn:microsoft.com/office/officeart/2005/8/layout/vList5"/>
    <dgm:cxn modelId="{F4C4FBDD-11AF-4A10-A33E-F771514728D0}" type="presParOf" srcId="{B7C43449-0801-46C1-9E1C-1789B24AE196}" destId="{12CE178D-7447-4488-A58D-62C895BA147C}" srcOrd="9" destOrd="0" presId="urn:microsoft.com/office/officeart/2005/8/layout/vList5"/>
    <dgm:cxn modelId="{0487966B-BCD2-499F-93E2-0FA9EB48DBF4}" type="presParOf" srcId="{B7C43449-0801-46C1-9E1C-1789B24AE196}" destId="{D762F39F-85B4-4E3E-99E6-B893433C220F}" srcOrd="10" destOrd="0" presId="urn:microsoft.com/office/officeart/2005/8/layout/vList5"/>
    <dgm:cxn modelId="{6C8FB518-E61F-4279-B07C-2DE46BA6A107}" type="presParOf" srcId="{D762F39F-85B4-4E3E-99E6-B893433C220F}" destId="{4A2F60D4-DC40-491E-BE84-5829E5D19B8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1A59C-5490-4E92-B558-897AE3589128}">
      <dsp:nvSpPr>
        <dsp:cNvPr id="0" name=""/>
        <dsp:cNvSpPr/>
      </dsp:nvSpPr>
      <dsp:spPr>
        <a:xfrm>
          <a:off x="0" y="65145"/>
          <a:ext cx="4419600" cy="1546593"/>
        </a:xfrm>
        <a:prstGeom prst="round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</a:rPr>
            <a:t>According to some sources, about </a:t>
          </a:r>
          <a:r>
            <a:rPr lang="en-US" sz="1800" b="1" kern="1200" dirty="0">
              <a:solidFill>
                <a:schemeClr val="bg1"/>
              </a:solidFill>
            </a:rPr>
            <a:t>8% of </a:t>
          </a:r>
          <a:r>
            <a:rPr lang="en-US" sz="1800" b="1" kern="1200" dirty="0" err="1">
              <a:solidFill>
                <a:schemeClr val="bg1"/>
              </a:solidFill>
            </a:rPr>
            <a:t>india</a:t>
          </a:r>
          <a:r>
            <a:rPr lang="en-US" sz="1800" b="1" kern="1200" dirty="0">
              <a:solidFill>
                <a:schemeClr val="bg1"/>
              </a:solidFill>
            </a:rPr>
            <a:t> men </a:t>
          </a:r>
          <a:r>
            <a:rPr lang="en-US" sz="1800" kern="1200" dirty="0">
              <a:solidFill>
                <a:schemeClr val="bg1"/>
              </a:solidFill>
            </a:rPr>
            <a:t>and about </a:t>
          </a:r>
          <a:r>
            <a:rPr lang="en-US" sz="1800" b="1" kern="1200" dirty="0">
              <a:solidFill>
                <a:schemeClr val="bg1"/>
              </a:solidFill>
            </a:rPr>
            <a:t>0.5% of women</a:t>
          </a:r>
          <a:r>
            <a:rPr lang="en-US" sz="1800" kern="1200" dirty="0">
              <a:solidFill>
                <a:schemeClr val="bg1"/>
              </a:solidFill>
            </a:rPr>
            <a:t> may be </a:t>
          </a:r>
          <a:r>
            <a:rPr lang="en-US" sz="1800" kern="1200" dirty="0" err="1">
              <a:solidFill>
                <a:schemeClr val="bg1"/>
              </a:solidFill>
            </a:rPr>
            <a:t>colour</a:t>
          </a:r>
          <a:r>
            <a:rPr lang="en-US" sz="1800" kern="1200" dirty="0">
              <a:solidFill>
                <a:schemeClr val="bg1"/>
              </a:solidFill>
            </a:rPr>
            <a:t> blind</a:t>
          </a:r>
          <a:r>
            <a:rPr lang="en-US" sz="1800" kern="1200" dirty="0"/>
            <a:t> .</a:t>
          </a:r>
        </a:p>
      </dsp:txBody>
      <dsp:txXfrm>
        <a:off x="75498" y="140643"/>
        <a:ext cx="4268604" cy="1395597"/>
      </dsp:txXfrm>
    </dsp:sp>
    <dsp:sp modelId="{EFA0AACA-F65A-4CAF-96EC-B6670963C5AF}">
      <dsp:nvSpPr>
        <dsp:cNvPr id="0" name=""/>
        <dsp:cNvSpPr/>
      </dsp:nvSpPr>
      <dsp:spPr>
        <a:xfrm>
          <a:off x="0" y="1663579"/>
          <a:ext cx="4419600" cy="1546593"/>
        </a:xfrm>
        <a:prstGeom prst="round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 a study of NEET UG ( medical exam) aspirants in </a:t>
          </a:r>
          <a:r>
            <a:rPr lang="en-US" sz="1800" kern="1200" dirty="0" err="1"/>
            <a:t>delhi</a:t>
          </a:r>
          <a:r>
            <a:rPr lang="en-US" sz="1800" kern="1200" dirty="0"/>
            <a:t>, </a:t>
          </a:r>
          <a:r>
            <a:rPr lang="en-US" sz="1800" kern="1200" dirty="0" err="1"/>
            <a:t>prevealencewas</a:t>
          </a:r>
          <a:r>
            <a:rPr lang="en-US" sz="1800" kern="1200" dirty="0"/>
            <a:t> </a:t>
          </a:r>
          <a:r>
            <a:rPr lang="en-US" sz="1800" b="1" kern="1200" dirty="0"/>
            <a:t>2.6%</a:t>
          </a:r>
          <a:r>
            <a:rPr lang="en-US" sz="1800" kern="1200" dirty="0"/>
            <a:t>.</a:t>
          </a:r>
        </a:p>
      </dsp:txBody>
      <dsp:txXfrm>
        <a:off x="75498" y="1739077"/>
        <a:ext cx="4268604" cy="1395597"/>
      </dsp:txXfrm>
    </dsp:sp>
    <dsp:sp modelId="{2B84C340-40DE-43DF-BFAC-F86E5BC70D77}">
      <dsp:nvSpPr>
        <dsp:cNvPr id="0" name=""/>
        <dsp:cNvSpPr/>
      </dsp:nvSpPr>
      <dsp:spPr>
        <a:xfrm>
          <a:off x="0" y="3262012"/>
          <a:ext cx="4419600" cy="1546593"/>
        </a:xfrm>
        <a:prstGeom prst="round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Ina tribal population (Dehradun) out of 204 males tested, 1.47% were found </a:t>
          </a:r>
          <a:r>
            <a:rPr lang="en-US" sz="1800" kern="1200" dirty="0" err="1"/>
            <a:t>colour</a:t>
          </a:r>
          <a:r>
            <a:rPr lang="en-US" sz="1800" kern="1200" dirty="0"/>
            <a:t> blind ( using the </a:t>
          </a:r>
          <a:r>
            <a:rPr lang="en-US" sz="1800" kern="1200" dirty="0" err="1"/>
            <a:t>ishihara</a:t>
          </a:r>
          <a:r>
            <a:rPr lang="en-US" sz="1800" kern="1200" dirty="0"/>
            <a:t> test) including </a:t>
          </a:r>
          <a:r>
            <a:rPr lang="en-US" sz="1800" b="1" kern="1200" dirty="0" err="1"/>
            <a:t>Protanopia</a:t>
          </a:r>
          <a:r>
            <a:rPr lang="en-US" sz="1800" kern="1200" dirty="0"/>
            <a:t> , </a:t>
          </a:r>
          <a:r>
            <a:rPr lang="en-US" sz="1800" b="1" kern="1200" dirty="0" err="1"/>
            <a:t>Deuteranopia</a:t>
          </a:r>
          <a:r>
            <a:rPr lang="en-US" sz="1800" b="1" kern="1200" dirty="0"/>
            <a:t> and </a:t>
          </a:r>
          <a:r>
            <a:rPr lang="en-US" sz="1800" b="1" kern="1200" dirty="0" err="1"/>
            <a:t>Achromatopsia</a:t>
          </a:r>
          <a:r>
            <a:rPr lang="en-US" sz="1800" b="1" kern="1200" dirty="0"/>
            <a:t>.</a:t>
          </a:r>
          <a:endParaRPr lang="en-US" sz="1800" kern="1200" dirty="0"/>
        </a:p>
      </dsp:txBody>
      <dsp:txXfrm>
        <a:off x="75498" y="3337510"/>
        <a:ext cx="4268604" cy="13955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5F7AF-DEC7-49B8-97DD-EB2EC294EEA4}">
      <dsp:nvSpPr>
        <dsp:cNvPr id="0" name=""/>
        <dsp:cNvSpPr/>
      </dsp:nvSpPr>
      <dsp:spPr>
        <a:xfrm rot="10800000">
          <a:off x="1527830" y="2113"/>
          <a:ext cx="4763262" cy="131224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665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Academic and career limitations</a:t>
          </a:r>
          <a:r>
            <a:rPr lang="en-US" sz="1600" kern="1200"/>
            <a:t>: in india some, professions? Jobs may screen our people for colour blindness or not be sensitive to their needs.</a:t>
          </a:r>
        </a:p>
      </dsp:txBody>
      <dsp:txXfrm rot="10800000">
        <a:off x="1855892" y="2113"/>
        <a:ext cx="4435200" cy="1312247"/>
      </dsp:txXfrm>
    </dsp:sp>
    <dsp:sp modelId="{CB680AEE-A453-4CC6-8FA1-7BD6E8951B62}">
      <dsp:nvSpPr>
        <dsp:cNvPr id="0" name=""/>
        <dsp:cNvSpPr/>
      </dsp:nvSpPr>
      <dsp:spPr>
        <a:xfrm>
          <a:off x="871707" y="2113"/>
          <a:ext cx="1312247" cy="131224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51EC79-C488-4CD2-960C-FC59E2DCFD1E}">
      <dsp:nvSpPr>
        <dsp:cNvPr id="0" name=""/>
        <dsp:cNvSpPr/>
      </dsp:nvSpPr>
      <dsp:spPr>
        <a:xfrm rot="10800000">
          <a:off x="1527830" y="1706076"/>
          <a:ext cx="4763262" cy="131224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665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Safety</a:t>
          </a:r>
          <a:r>
            <a:rPr lang="en-US" sz="1600" kern="1200"/>
            <a:t> : difficulty in distinguishing colour- coded signals can pose risk. </a:t>
          </a:r>
        </a:p>
      </dsp:txBody>
      <dsp:txXfrm rot="10800000">
        <a:off x="1855892" y="1706076"/>
        <a:ext cx="4435200" cy="1312247"/>
      </dsp:txXfrm>
    </dsp:sp>
    <dsp:sp modelId="{08AD06C8-BC87-490F-BA0A-3762BB124837}">
      <dsp:nvSpPr>
        <dsp:cNvPr id="0" name=""/>
        <dsp:cNvSpPr/>
      </dsp:nvSpPr>
      <dsp:spPr>
        <a:xfrm>
          <a:off x="871707" y="1706076"/>
          <a:ext cx="1312247" cy="131224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9DD4CB-0B26-4AA2-A93D-BC8DC1AF7216}">
      <dsp:nvSpPr>
        <dsp:cNvPr id="0" name=""/>
        <dsp:cNvSpPr/>
      </dsp:nvSpPr>
      <dsp:spPr>
        <a:xfrm rot="10800000">
          <a:off x="1527830" y="3410039"/>
          <a:ext cx="4763262" cy="131224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665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Stigma and misunderstanding</a:t>
          </a:r>
          <a:r>
            <a:rPr lang="en-US" sz="1600" kern="1200"/>
            <a:t>: many people don,t understand that colour blindness is not “ seeing in black and white,” and people with it ay feel disadvantage without proper support.</a:t>
          </a:r>
        </a:p>
      </dsp:txBody>
      <dsp:txXfrm rot="10800000">
        <a:off x="1855892" y="3410039"/>
        <a:ext cx="4435200" cy="1312247"/>
      </dsp:txXfrm>
    </dsp:sp>
    <dsp:sp modelId="{132D5E5D-8170-4A6E-8B17-3793E7BAF076}">
      <dsp:nvSpPr>
        <dsp:cNvPr id="0" name=""/>
        <dsp:cNvSpPr/>
      </dsp:nvSpPr>
      <dsp:spPr>
        <a:xfrm>
          <a:off x="871707" y="3410039"/>
          <a:ext cx="1312247" cy="131224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9D2FB-65DA-472A-9098-26D2BED501D9}">
      <dsp:nvSpPr>
        <dsp:cNvPr id="0" name=""/>
        <dsp:cNvSpPr/>
      </dsp:nvSpPr>
      <dsp:spPr>
        <a:xfrm>
          <a:off x="3754" y="0"/>
          <a:ext cx="6910870" cy="816415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1.Education and Training</a:t>
          </a:r>
          <a:r>
            <a:rPr lang="en-US" sz="1400" kern="1200" dirty="0"/>
            <a:t>:</a:t>
          </a:r>
        </a:p>
      </dsp:txBody>
      <dsp:txXfrm>
        <a:off x="43608" y="39854"/>
        <a:ext cx="6831162" cy="736707"/>
      </dsp:txXfrm>
    </dsp:sp>
    <dsp:sp modelId="{32B3878F-A362-4F85-878E-211D15DA2DEB}">
      <dsp:nvSpPr>
        <dsp:cNvPr id="0" name=""/>
        <dsp:cNvSpPr/>
      </dsp:nvSpPr>
      <dsp:spPr>
        <a:xfrm>
          <a:off x="3754" y="858638"/>
          <a:ext cx="7688690" cy="816415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School should implement training for teachers to recognize and accommodate </a:t>
          </a:r>
          <a:r>
            <a:rPr lang="en-US" sz="1600" kern="1200" dirty="0" err="1"/>
            <a:t>colour</a:t>
          </a:r>
          <a:r>
            <a:rPr lang="en-US" sz="1600" kern="1200" dirty="0"/>
            <a:t> blind students by using </a:t>
          </a:r>
          <a:r>
            <a:rPr lang="en-US" sz="1600" kern="1200" dirty="0" err="1"/>
            <a:t>colour</a:t>
          </a:r>
          <a:r>
            <a:rPr lang="en-US" sz="1600" kern="1200" dirty="0"/>
            <a:t> blind friendly teaching materials.</a:t>
          </a:r>
        </a:p>
      </dsp:txBody>
      <dsp:txXfrm>
        <a:off x="43608" y="898492"/>
        <a:ext cx="7608982" cy="736707"/>
      </dsp:txXfrm>
    </dsp:sp>
    <dsp:sp modelId="{E93B6224-9633-4685-831D-BC75D0C8F1CE}">
      <dsp:nvSpPr>
        <dsp:cNvPr id="0" name=""/>
        <dsp:cNvSpPr/>
      </dsp:nvSpPr>
      <dsp:spPr>
        <a:xfrm>
          <a:off x="3754" y="1715874"/>
          <a:ext cx="7217496" cy="816415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2. Technology Adaptation:</a:t>
          </a:r>
          <a:endParaRPr lang="en-US" sz="1600" kern="1200"/>
        </a:p>
      </dsp:txBody>
      <dsp:txXfrm>
        <a:off x="43608" y="1755728"/>
        <a:ext cx="7137788" cy="736707"/>
      </dsp:txXfrm>
    </dsp:sp>
    <dsp:sp modelId="{D143F78B-7117-4BBA-AD94-880B51A983FD}">
      <dsp:nvSpPr>
        <dsp:cNvPr id="0" name=""/>
        <dsp:cNvSpPr/>
      </dsp:nvSpPr>
      <dsp:spPr>
        <a:xfrm>
          <a:off x="3754" y="2573110"/>
          <a:ext cx="7688690" cy="816415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Apps and tools that provide </a:t>
          </a:r>
          <a:r>
            <a:rPr lang="en-US" sz="1600" kern="1200" dirty="0" err="1"/>
            <a:t>colour</a:t>
          </a:r>
          <a:r>
            <a:rPr lang="en-US" sz="1600" kern="1200" dirty="0"/>
            <a:t> identification through smartphone cameras can aid individuals in everyday tasks, promoting independences.</a:t>
          </a:r>
        </a:p>
      </dsp:txBody>
      <dsp:txXfrm>
        <a:off x="43608" y="2612964"/>
        <a:ext cx="7608982" cy="736707"/>
      </dsp:txXfrm>
    </dsp:sp>
    <dsp:sp modelId="{3B15C437-42A0-4B3C-86AD-C8B60A0A4273}">
      <dsp:nvSpPr>
        <dsp:cNvPr id="0" name=""/>
        <dsp:cNvSpPr/>
      </dsp:nvSpPr>
      <dsp:spPr>
        <a:xfrm>
          <a:off x="76206" y="3428999"/>
          <a:ext cx="7160005" cy="816415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3. Legislative Support: </a:t>
          </a:r>
          <a:endParaRPr lang="en-US" sz="1600" kern="1200"/>
        </a:p>
      </dsp:txBody>
      <dsp:txXfrm>
        <a:off x="116060" y="3468853"/>
        <a:ext cx="7080297" cy="736707"/>
      </dsp:txXfrm>
    </dsp:sp>
    <dsp:sp modelId="{4A2F60D4-DC40-491E-BE84-5829E5D19B84}">
      <dsp:nvSpPr>
        <dsp:cNvPr id="0" name=""/>
        <dsp:cNvSpPr/>
      </dsp:nvSpPr>
      <dsp:spPr>
        <a:xfrm>
          <a:off x="3754" y="4287582"/>
          <a:ext cx="7688690" cy="816415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Policies should be introduced that ensure </a:t>
          </a:r>
          <a:r>
            <a:rPr lang="en-US" sz="1600" kern="1200" dirty="0" err="1"/>
            <a:t>colour</a:t>
          </a:r>
          <a:r>
            <a:rPr lang="en-US" sz="1600" kern="1200" dirty="0"/>
            <a:t> blind individuals are not discriminated against in education and the </a:t>
          </a:r>
          <a:r>
            <a:rPr lang="en-US" sz="1600" kern="1200" dirty="0" err="1"/>
            <a:t>workplaced</a:t>
          </a:r>
          <a:r>
            <a:rPr lang="en-US" sz="1600" kern="1200" dirty="0"/>
            <a:t>, fostering an inclusive society</a:t>
          </a:r>
        </a:p>
      </dsp:txBody>
      <dsp:txXfrm>
        <a:off x="43608" y="4327436"/>
        <a:ext cx="7608982" cy="7367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7000">
              <a:schemeClr val="bg1">
                <a:lumMod val="85000"/>
              </a:schemeClr>
            </a:gs>
            <a:gs pos="0">
              <a:schemeClr val="bg1">
                <a:lumMod val="95000"/>
              </a:schemeClr>
            </a:gs>
            <a:gs pos="100000">
              <a:schemeClr val="tx2">
                <a:lumMod val="75000"/>
              </a:schemeClr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9CD8048-2CC1-4791-BD6E-F29C4653A1B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9A92449-5A0C-474F-89D7-8F480AC382E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6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8.jp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7" Type="http://schemas.openxmlformats.org/officeDocument/2006/relationships/image" Target="../media/image9.jp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 /><Relationship Id="rId3" Type="http://schemas.openxmlformats.org/officeDocument/2006/relationships/diagramLayout" Target="../diagrams/layout2.xml" /><Relationship Id="rId7" Type="http://schemas.openxmlformats.org/officeDocument/2006/relationships/image" Target="../media/image10.jpeg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Relationship Id="rId9" Type="http://schemas.openxmlformats.org/officeDocument/2006/relationships/image" Target="../media/image12.jpg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 /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6.xml" /><Relationship Id="rId5" Type="http://schemas.openxmlformats.org/officeDocument/2006/relationships/image" Target="../media/image16.jpg" /><Relationship Id="rId4" Type="http://schemas.openxmlformats.org/officeDocument/2006/relationships/image" Target="../media/image15.jpg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 /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0.jpg" /><Relationship Id="rId4" Type="http://schemas.openxmlformats.org/officeDocument/2006/relationships/image" Target="../media/image19.jp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s://svgsilh.com/image/309932.html" TargetMode="Externa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 /><Relationship Id="rId2" Type="http://schemas.openxmlformats.org/officeDocument/2006/relationships/image" Target="../media/image25.jp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27.jp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 /><Relationship Id="rId2" Type="http://schemas.openxmlformats.org/officeDocument/2006/relationships/image" Target="../media/image28.jpg" /><Relationship Id="rId1" Type="http://schemas.openxmlformats.org/officeDocument/2006/relationships/slideLayout" Target="../slideLayouts/slideLayout6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 /><Relationship Id="rId1" Type="http://schemas.openxmlformats.org/officeDocument/2006/relationships/slideLayout" Target="../slideLayouts/slideLayout6.xml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 /><Relationship Id="rId3" Type="http://schemas.openxmlformats.org/officeDocument/2006/relationships/image" Target="../media/image32.png" /><Relationship Id="rId7" Type="http://schemas.openxmlformats.org/officeDocument/2006/relationships/hyperlink" Target="https://creativecommons.org/licenses/by-nc/3.0/" TargetMode="External" /><Relationship Id="rId2" Type="http://schemas.openxmlformats.org/officeDocument/2006/relationships/image" Target="../media/image31.jpg" /><Relationship Id="rId1" Type="http://schemas.openxmlformats.org/officeDocument/2006/relationships/slideLayout" Target="../slideLayouts/slideLayout6.xml" /><Relationship Id="rId6" Type="http://schemas.openxmlformats.org/officeDocument/2006/relationships/hyperlink" Target="https://freepngimg.com/png/64770-computer-email-icons-free-hd-image" TargetMode="External" /><Relationship Id="rId5" Type="http://schemas.openxmlformats.org/officeDocument/2006/relationships/image" Target="../media/image33.png" /><Relationship Id="rId4" Type="http://schemas.openxmlformats.org/officeDocument/2006/relationships/hyperlink" Target="https://2024.igem.wiki/iea/attributions" TargetMode="External" /><Relationship Id="rId9" Type="http://schemas.openxmlformats.org/officeDocument/2006/relationships/hyperlink" Target="https://www.iconarchive.com/tag/sportwrench-phone-picture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2302" y="261058"/>
            <a:ext cx="6477000" cy="1309863"/>
          </a:xfr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all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india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Colourblindness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association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057400"/>
            <a:ext cx="3886200" cy="396240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Colour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Blind Awareness CIC is a non-profit organization established in 2022. It supports people with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colour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blindness and their families, and helps schools, teachers, and businesses understand how to be more inclusive.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Colour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blindness is the most common inherited condition in the world, affecting about 320 million people, including around 3 million in the UK. It affects 1 in 12 men and 1 in 200 women.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Although it is a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recognised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disability and special educational need (SEN), many teachers are unaware of its impact. The organization’s goal is to raise awareness so that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colour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blind students get proper understanding and support in schools.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D2E4E6-FD4A-8124-05A2-33F2F9AF88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42737"/>
            <a:ext cx="1143000" cy="11281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82F1BB-532D-8F56-4A7D-5B24278B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214" y="2249197"/>
            <a:ext cx="2864187" cy="3578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142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705600" cy="9144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What Is </a:t>
            </a:r>
            <a:r>
              <a:rPr lang="en-US" b="1" dirty="0" err="1">
                <a:solidFill>
                  <a:srgbClr val="002060"/>
                </a:solidFill>
              </a:rPr>
              <a:t>Colour</a:t>
            </a:r>
            <a:r>
              <a:rPr lang="en-US" b="1" dirty="0">
                <a:solidFill>
                  <a:srgbClr val="002060"/>
                </a:solidFill>
              </a:rPr>
              <a:t> Blindness </a:t>
            </a:r>
            <a:r>
              <a:rPr lang="en-US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71600"/>
            <a:ext cx="4648200" cy="54864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DIFINITION</a:t>
            </a:r>
            <a:r>
              <a:rPr lang="en-US" dirty="0"/>
              <a:t>: COLOUR BLINDNESS </a:t>
            </a:r>
          </a:p>
          <a:p>
            <a:pPr marL="0" indent="0">
              <a:buNone/>
            </a:pPr>
            <a:r>
              <a:rPr lang="en-US" dirty="0"/>
              <a:t> ( </a:t>
            </a:r>
            <a:r>
              <a:rPr lang="en-US" dirty="0" err="1"/>
              <a:t>Colour</a:t>
            </a:r>
            <a:r>
              <a:rPr lang="en-US" dirty="0"/>
              <a:t> vision deficiency) is a condition   where a person has difficulty distinguishing certain </a:t>
            </a:r>
            <a:r>
              <a:rPr lang="en-US" dirty="0" err="1"/>
              <a:t>colours</a:t>
            </a:r>
            <a:r>
              <a:rPr lang="en-US" dirty="0"/>
              <a:t> because the cone ( </a:t>
            </a:r>
            <a:r>
              <a:rPr lang="en-US" dirty="0" err="1"/>
              <a:t>colour</a:t>
            </a:r>
            <a:r>
              <a:rPr lang="en-US" dirty="0"/>
              <a:t>- detecting cells) in the retina are missing, nonfunctional or detect different </a:t>
            </a:r>
            <a:r>
              <a:rPr lang="en-US" dirty="0" err="1"/>
              <a:t>wavelenghths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>
                <a:solidFill>
                  <a:srgbClr val="002060"/>
                </a:solidFill>
              </a:rPr>
              <a:t>How it work</a:t>
            </a:r>
            <a:r>
              <a:rPr lang="en-US" dirty="0"/>
              <a:t>: our eye have three </a:t>
            </a:r>
            <a:r>
              <a:rPr lang="en-US" dirty="0" err="1"/>
              <a:t>typesof</a:t>
            </a:r>
            <a:r>
              <a:rPr lang="en-US" dirty="0"/>
              <a:t> cone cells </a:t>
            </a:r>
            <a:r>
              <a:rPr lang="en-US" dirty="0" err="1"/>
              <a:t>thst</a:t>
            </a:r>
            <a:r>
              <a:rPr lang="en-US" dirty="0"/>
              <a:t> detect red, green and blue light. If some cones don’t work or are absent, </a:t>
            </a:r>
            <a:r>
              <a:rPr lang="en-US" dirty="0" err="1"/>
              <a:t>colour</a:t>
            </a:r>
            <a:r>
              <a:rPr lang="en-US" dirty="0"/>
              <a:t> </a:t>
            </a:r>
            <a:r>
              <a:rPr lang="en-US" dirty="0" err="1"/>
              <a:t>perceptionis</a:t>
            </a:r>
            <a:r>
              <a:rPr lang="en-US" dirty="0"/>
              <a:t> altered.</a:t>
            </a:r>
          </a:p>
          <a:p>
            <a:endParaRPr lang="en-US" dirty="0"/>
          </a:p>
          <a:p>
            <a:r>
              <a:rPr lang="en-US" b="1" dirty="0">
                <a:solidFill>
                  <a:srgbClr val="002060"/>
                </a:solidFill>
              </a:rPr>
              <a:t>Inherited </a:t>
            </a:r>
            <a:r>
              <a:rPr lang="en-US" b="1" dirty="0" err="1">
                <a:solidFill>
                  <a:srgbClr val="002060"/>
                </a:solidFill>
              </a:rPr>
              <a:t>vs</a:t>
            </a:r>
            <a:r>
              <a:rPr lang="en-US" b="1" dirty="0">
                <a:solidFill>
                  <a:srgbClr val="002060"/>
                </a:solidFill>
              </a:rPr>
              <a:t> Acquired</a:t>
            </a:r>
            <a:r>
              <a:rPr lang="en-US" dirty="0"/>
              <a:t>:</a:t>
            </a:r>
          </a:p>
          <a:p>
            <a:r>
              <a:rPr lang="en-US" dirty="0">
                <a:solidFill>
                  <a:srgbClr val="002060"/>
                </a:solidFill>
              </a:rPr>
              <a:t>Inherited</a:t>
            </a:r>
            <a:r>
              <a:rPr lang="en-US" dirty="0"/>
              <a:t>: usually </a:t>
            </a:r>
            <a:r>
              <a:rPr lang="en-US" dirty="0" err="1"/>
              <a:t>gentic</a:t>
            </a:r>
            <a:r>
              <a:rPr lang="en-US" dirty="0"/>
              <a:t>, present from birth.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Acquired</a:t>
            </a:r>
            <a:r>
              <a:rPr lang="en-US" dirty="0"/>
              <a:t>: can develop later in life due to eye diseases ( like glaucoma, diabetes), damage, or certain medication.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A8B5CFD-69E6-FEA4-8F78-539571937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0"/>
            <a:ext cx="301942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1175878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61C88-0242-6445-4BEB-4DEFB7930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EC0EA4-63F1-42C8-4608-F8EC33F50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"/>
            <a:ext cx="74676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6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colour</a:t>
            </a:r>
            <a:r>
              <a:rPr lang="en-US" dirty="0"/>
              <a:t> blindness: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0" y="1828800"/>
            <a:ext cx="2286000" cy="4495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13304" y="1828800"/>
            <a:ext cx="1965960" cy="4495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953000" y="1828800"/>
            <a:ext cx="1905000" cy="4495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1000" y="1983819"/>
            <a:ext cx="21336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RED- GREEN </a:t>
            </a:r>
          </a:p>
          <a:p>
            <a:r>
              <a:rPr lang="en-US" sz="1600" dirty="0"/>
              <a:t>DEFICIENCY</a:t>
            </a:r>
          </a:p>
          <a:p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200" b="1" dirty="0" err="1"/>
              <a:t>Protanomaly</a:t>
            </a:r>
            <a:r>
              <a:rPr lang="en-US" sz="1200" dirty="0"/>
              <a:t>: Red sensing cones don’t work properly ( red look dull)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b="1" dirty="0" err="1"/>
              <a:t>Deuteranomaly</a:t>
            </a:r>
            <a:r>
              <a:rPr lang="en-US" sz="1200" dirty="0"/>
              <a:t>: Green sensing cones are weaker ( green look more red / muted)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b="1" dirty="0" err="1"/>
              <a:t>Protanopia</a:t>
            </a:r>
            <a:r>
              <a:rPr lang="en-US" sz="1200" dirty="0"/>
              <a:t> :missing red cones ( can’t see red and many dark </a:t>
            </a:r>
            <a:r>
              <a:rPr lang="en-US" sz="1200" dirty="0" err="1"/>
              <a:t>colours</a:t>
            </a:r>
            <a:r>
              <a:rPr lang="en-US" sz="12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b="1" dirty="0" err="1"/>
              <a:t>Deuteranopia</a:t>
            </a:r>
            <a:r>
              <a:rPr lang="en-US" sz="1200" dirty="0"/>
              <a:t> : Missing green cones ( trouble distinguishing green)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/>
          </a:p>
          <a:p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2950464" y="2025135"/>
            <a:ext cx="16215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BLUE- YELLOW  DEFICIENCY</a:t>
            </a:r>
          </a:p>
          <a:p>
            <a:endParaRPr lang="en-US" sz="1600" dirty="0"/>
          </a:p>
          <a:p>
            <a:pPr marL="228600" indent="-228600">
              <a:buFont typeface="+mj-lt"/>
              <a:buAutoNum type="arabicPeriod"/>
            </a:pPr>
            <a:r>
              <a:rPr lang="en-US" sz="1200" b="1" dirty="0" err="1"/>
              <a:t>Tritanomaly</a:t>
            </a:r>
            <a:r>
              <a:rPr lang="en-US" sz="1200" dirty="0"/>
              <a:t> : Blue cones don’t work properly ( blue is muted.</a:t>
            </a:r>
          </a:p>
          <a:p>
            <a:pPr marL="228600" indent="-228600">
              <a:buFont typeface="+mj-lt"/>
              <a:buAutoNum type="arabicPeriod"/>
            </a:pPr>
            <a:endParaRPr lang="en-US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b="1" dirty="0" err="1"/>
              <a:t>Tritanopia</a:t>
            </a:r>
            <a:r>
              <a:rPr lang="en-US" sz="1200" b="1" dirty="0"/>
              <a:t> </a:t>
            </a:r>
            <a:r>
              <a:rPr lang="en-US" sz="1200" dirty="0"/>
              <a:t>: Missing blue cones (difficulty telling blue from green or yellow from pink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86600" y="1790700"/>
            <a:ext cx="1752600" cy="45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953000" y="2006847"/>
            <a:ext cx="1905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MONOCHROMACY    &amp;</a:t>
            </a:r>
          </a:p>
          <a:p>
            <a:r>
              <a:rPr lang="en-US" sz="1400" dirty="0"/>
              <a:t>ACHROMATOPSIA</a:t>
            </a:r>
          </a:p>
          <a:p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200" b="1" dirty="0"/>
              <a:t>Blue Cone </a:t>
            </a:r>
            <a:r>
              <a:rPr lang="en-US" sz="1200" dirty="0" err="1"/>
              <a:t>Monochromacy</a:t>
            </a:r>
            <a:r>
              <a:rPr lang="en-US" sz="1200" dirty="0"/>
              <a:t>: only blue cones work red/ green absent .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/>
          </a:p>
          <a:p>
            <a:pPr marL="342900" indent="-342900">
              <a:buFont typeface="+mj-lt"/>
              <a:buAutoNum type="arabicPeriod"/>
            </a:pPr>
            <a:r>
              <a:rPr lang="en-US" sz="1200" b="1" dirty="0"/>
              <a:t>Rod </a:t>
            </a:r>
            <a:r>
              <a:rPr lang="en-US" sz="1200" b="1" dirty="0" err="1"/>
              <a:t>Monochromacy</a:t>
            </a:r>
            <a:r>
              <a:rPr lang="en-US" sz="1200" dirty="0"/>
              <a:t>: No functioning cone cell, only rods( see in shades of gray, often with poor visual </a:t>
            </a:r>
            <a:r>
              <a:rPr lang="en-US" sz="1200" dirty="0" err="1"/>
              <a:t>acity</a:t>
            </a:r>
            <a:r>
              <a:rPr lang="en-US" sz="1200" dirty="0"/>
              <a:t>, light sensitivity.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7086600" y="2025136"/>
            <a:ext cx="16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GENE THERAPY </a:t>
            </a:r>
          </a:p>
          <a:p>
            <a:r>
              <a:rPr lang="en-US" sz="1600" dirty="0"/>
              <a:t>(experimental)</a:t>
            </a:r>
          </a:p>
          <a:p>
            <a:endParaRPr lang="en-US" sz="1600" dirty="0"/>
          </a:p>
          <a:p>
            <a:r>
              <a:rPr lang="en-US" sz="1400" dirty="0"/>
              <a:t>There’s research into gene therapy to correct some forms of </a:t>
            </a:r>
            <a:r>
              <a:rPr lang="en-US" sz="1400" dirty="0" err="1"/>
              <a:t>colour</a:t>
            </a:r>
            <a:r>
              <a:rPr lang="en-US" sz="1400" dirty="0"/>
              <a:t> blindness, especially </a:t>
            </a:r>
            <a:r>
              <a:rPr lang="en-US" sz="1400" dirty="0" err="1"/>
              <a:t>achromatopsia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45647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E837-6E16-27FA-AA74-6402E4C08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5AD891-3C32-5D7A-8E48-5D3D409FB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"/>
            <a:ext cx="3657600" cy="3657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076B55-D824-0C01-644A-B37B63DB6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10" y="152400"/>
            <a:ext cx="4953000" cy="6553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2F2F8C-2202-7969-0352-7420E4A59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93" y="4038600"/>
            <a:ext cx="3868607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7446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b="1" dirty="0"/>
              <a:t>Prevalence &amp; situation in </a:t>
            </a:r>
            <a:r>
              <a:rPr lang="en-US" b="1" dirty="0" err="1"/>
              <a:t>india</a:t>
            </a:r>
            <a:endParaRPr lang="en-US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74066217"/>
              </p:ext>
            </p:extLst>
          </p:nvPr>
        </p:nvGraphicFramePr>
        <p:xfrm>
          <a:off x="457200" y="1600200"/>
          <a:ext cx="4419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A542B6DF-C402-D0EB-4138-C746517B8A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828800"/>
            <a:ext cx="3886200" cy="4000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276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AWARENESS MATTERS IN INDIA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5C9F761-DC1B-9777-19F7-B8BDAB4F207E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27237248"/>
              </p:ext>
            </p:extLst>
          </p:nvPr>
        </p:nvGraphicFramePr>
        <p:xfrm>
          <a:off x="457200" y="1600200"/>
          <a:ext cx="7162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9FA258A-FE7F-BC0F-32A3-45B36716A5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600200"/>
            <a:ext cx="1414886" cy="13422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27DC3A-E67A-D53B-AF1C-7FA653BE6B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337" y="3244362"/>
            <a:ext cx="1326196" cy="13422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BF9D9C-0BB3-3C64-05EA-6137FAB26D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32" y="4842399"/>
            <a:ext cx="1482201" cy="14822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18471593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5E080-8491-D9AC-8C20-1371E7F5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Difficulties /challenges faced by </a:t>
            </a:r>
            <a:r>
              <a:rPr lang="en-US" dirty="0" err="1"/>
              <a:t>colour</a:t>
            </a:r>
            <a:r>
              <a:rPr lang="en-US" dirty="0"/>
              <a:t> blind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F4249-E5DD-865E-200C-A3FEA462F84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781800" cy="48737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1. IN DAILY LIFE 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800" dirty="0"/>
              <a:t>Difficulties / Challenges Faced by </a:t>
            </a:r>
            <a:r>
              <a:rPr lang="en-US" sz="1800" dirty="0" err="1"/>
              <a:t>Colour</a:t>
            </a:r>
            <a:r>
              <a:rPr lang="en-US" sz="1800" dirty="0"/>
              <a:t> Blind People Here are common issues people with </a:t>
            </a:r>
            <a:r>
              <a:rPr lang="en-US" sz="1800" dirty="0" err="1"/>
              <a:t>colour</a:t>
            </a:r>
            <a:r>
              <a:rPr lang="en-US" sz="1800" dirty="0"/>
              <a:t> blindness face: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1.In Daily </a:t>
            </a:r>
            <a:r>
              <a:rPr lang="en-US" sz="1800" dirty="0"/>
              <a:t>Life Difficulty in distinguishing traffic lights (especially red vs green) if positional cues are not there.</a:t>
            </a:r>
          </a:p>
          <a:p>
            <a:pPr marL="342900" indent="-342900">
              <a:buAutoNum type="arabicPeriod"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2.</a:t>
            </a:r>
            <a:r>
              <a:rPr lang="en-US" sz="1800" dirty="0"/>
              <a:t> Problems in </a:t>
            </a:r>
            <a:r>
              <a:rPr lang="en-US" sz="1800" b="1" dirty="0"/>
              <a:t>choosing or matching clothes</a:t>
            </a:r>
            <a:r>
              <a:rPr lang="en-US" sz="1800" dirty="0"/>
              <a:t>, because shades may look different.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3.In school</a:t>
            </a:r>
            <a:r>
              <a:rPr lang="en-US" sz="1800" dirty="0"/>
              <a:t>: identifying </a:t>
            </a:r>
            <a:r>
              <a:rPr lang="en-US" sz="1800" dirty="0" err="1"/>
              <a:t>coloured</a:t>
            </a:r>
            <a:r>
              <a:rPr lang="en-US" sz="1800" dirty="0"/>
              <a:t> charts, maps, graphs, or using art supplies.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4</a:t>
            </a:r>
            <a:r>
              <a:rPr lang="en-US" sz="1800" dirty="0"/>
              <a:t>.</a:t>
            </a:r>
            <a:r>
              <a:rPr lang="en-US" sz="1800" b="1" dirty="0"/>
              <a:t>In workplace</a:t>
            </a:r>
            <a:r>
              <a:rPr lang="en-US" sz="1800" dirty="0"/>
              <a:t>: Many report challenges — for example, blurred or confusing </a:t>
            </a:r>
            <a:r>
              <a:rPr lang="en-US" sz="1800" b="1" dirty="0" err="1"/>
              <a:t>colour</a:t>
            </a:r>
            <a:r>
              <a:rPr lang="en-US" sz="1800" b="1" dirty="0"/>
              <a:t>-coded charts, graphs, or wires</a:t>
            </a:r>
            <a:r>
              <a:rPr lang="en-US" sz="1800" dirty="0"/>
              <a:t>. According to a survey, </a:t>
            </a:r>
            <a:r>
              <a:rPr lang="en-US" sz="1800" b="1" dirty="0"/>
              <a:t>75% of </a:t>
            </a:r>
            <a:r>
              <a:rPr lang="en-US" sz="1800" b="1" dirty="0" err="1"/>
              <a:t>colour</a:t>
            </a:r>
            <a:r>
              <a:rPr lang="en-US" sz="1800" b="1" dirty="0"/>
              <a:t>-blind </a:t>
            </a:r>
            <a:r>
              <a:rPr lang="en-US" sz="1800" dirty="0"/>
              <a:t>workers ask </a:t>
            </a:r>
            <a:r>
              <a:rPr lang="en-US" sz="1800" b="1" dirty="0"/>
              <a:t>coworkers to verify </a:t>
            </a:r>
            <a:r>
              <a:rPr lang="en-US" sz="1800" b="1" dirty="0" err="1"/>
              <a:t>colours</a:t>
            </a:r>
            <a:r>
              <a:rPr lang="en-US" sz="1800" b="1" dirty="0"/>
              <a:t> frequently</a:t>
            </a:r>
            <a:r>
              <a:rPr lang="en-US" sz="1800" dirty="0"/>
              <a:t>, and over half worry about making mistakes because of their condition</a:t>
            </a:r>
            <a:r>
              <a:rPr lang="en-US" sz="19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5820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4F91-75F9-8412-1642-7B78BC2BA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B5420-9DA8-CD6F-8250-95B5E37AA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9807"/>
            <a:ext cx="2890593" cy="2890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F269DF-8C40-3358-CA2C-2B264E42E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29000"/>
            <a:ext cx="38862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DE61BA-FA85-B362-BEAC-CEDE89B30C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14067"/>
            <a:ext cx="3733800" cy="248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D0708D-2791-043C-B3B5-894B2873C9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665" y="481584"/>
            <a:ext cx="4133088" cy="2718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9540923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191148-45AF-8979-D533-69745BCC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024E77-7FA1-75DB-F180-2A478BE791F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7467600" cy="58643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b="1" dirty="0"/>
              <a:t>Career / </a:t>
            </a:r>
            <a:r>
              <a:rPr lang="en-US" b="1" dirty="0" err="1"/>
              <a:t>Porfessional</a:t>
            </a:r>
            <a:r>
              <a:rPr lang="en-US" b="1" dirty="0"/>
              <a:t> Limitations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/>
              <a:t>Some industries/professions restrict or disqualify </a:t>
            </a:r>
            <a:r>
              <a:rPr lang="en-US" sz="1800" dirty="0" err="1"/>
              <a:t>colour</a:t>
            </a:r>
            <a:r>
              <a:rPr lang="en-US" sz="1800" dirty="0"/>
              <a:t>-blind people (e.g., certain roles in defense, aviation, electrical, design). In India, career counselling often does not consider how </a:t>
            </a:r>
            <a:r>
              <a:rPr lang="en-US" sz="1800" dirty="0" err="1"/>
              <a:t>colour</a:t>
            </a:r>
            <a:r>
              <a:rPr lang="en-US" sz="1800" dirty="0"/>
              <a:t> blindness can be accommodated; people might choose or be pushed into “safe” careers, limiting their true potential.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b="1" dirty="0"/>
              <a:t>Psychological / Awareness Issues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/>
              <a:t>Many don’t realize they are </a:t>
            </a:r>
            <a:r>
              <a:rPr lang="en-US" sz="1800" dirty="0" err="1"/>
              <a:t>colour</a:t>
            </a:r>
            <a:r>
              <a:rPr lang="en-US" sz="1800" dirty="0"/>
              <a:t> blind until tests or adulthood. People may feel “different” or disabled; they may avoid fields involving </a:t>
            </a:r>
            <a:r>
              <a:rPr lang="en-US" sz="1800" dirty="0" err="1"/>
              <a:t>colour</a:t>
            </a:r>
            <a:r>
              <a:rPr lang="en-US" sz="1800" dirty="0"/>
              <a:t> even if they have talent. Lack of accommodation: Teachers, employers, or peers may not understand how to support </a:t>
            </a:r>
            <a:r>
              <a:rPr lang="en-US" sz="1800" dirty="0" err="1"/>
              <a:t>colour</a:t>
            </a:r>
            <a:r>
              <a:rPr lang="en-US" sz="1800" dirty="0"/>
              <a:t> vision deficiency.</a:t>
            </a:r>
          </a:p>
        </p:txBody>
      </p:sp>
    </p:spTree>
    <p:extLst>
      <p:ext uri="{BB962C8B-B14F-4D97-AF65-F5344CB8AC3E}">
        <p14:creationId xmlns:p14="http://schemas.microsoft.com/office/powerpoint/2010/main" val="253440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EF709-3555-2316-EC78-4BD29662A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93AE86-377E-E653-FE60-72CD1CCE344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38" y="274638"/>
            <a:ext cx="3836194" cy="2557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E62D5D-7765-4290-AA2A-9190E9D40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138" y="227748"/>
            <a:ext cx="3906530" cy="2604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236BCC-8335-0CCC-818A-A9B7C7E9F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4" y="2971800"/>
            <a:ext cx="4188253" cy="3735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54B176-042B-1A64-9E45-0D0ED1C8AD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010752"/>
            <a:ext cx="3672068" cy="361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8167821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1A75-299C-77E4-A788-7CD1F256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/>
          <a:lstStyle/>
          <a:p>
            <a:r>
              <a:rPr lang="en-US" dirty="0"/>
              <a:t>HOW WE CAN RAISE AWARNESS &amp; SUPPORT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7480C-7AB2-8BAE-1FE0-B2DBFD51EC8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638800" cy="48737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b="1" dirty="0"/>
              <a:t>EDUCATION / AWAERNESS CAMPAIGNS </a:t>
            </a:r>
          </a:p>
          <a:p>
            <a:pPr marL="0" indent="0">
              <a:buNone/>
            </a:pPr>
            <a:r>
              <a:rPr lang="en-US" sz="1800" dirty="0"/>
              <a:t>Use the “Just One Thing” campaign model: teach </a:t>
            </a:r>
            <a:r>
              <a:rPr lang="en-US" sz="1800" dirty="0" err="1"/>
              <a:t>colour</a:t>
            </a:r>
            <a:r>
              <a:rPr lang="en-US" sz="1800" dirty="0"/>
              <a:t> blindness in schools, distribute materials to teachers and parents. Run Ishihara-based screening camps in schools or community centers to identify children </a:t>
            </a:r>
            <a:r>
              <a:rPr lang="en-US" sz="1800" dirty="0" err="1"/>
              <a:t>early.Include</a:t>
            </a:r>
            <a:r>
              <a:rPr lang="en-US" sz="1800" dirty="0"/>
              <a:t> awareness in career guidance: make counsellors and students aware that </a:t>
            </a:r>
            <a:r>
              <a:rPr lang="en-US" sz="1800" dirty="0" err="1"/>
              <a:t>colour</a:t>
            </a:r>
            <a:r>
              <a:rPr lang="en-US" sz="1800" dirty="0"/>
              <a:t> blindness doesn’t have to limit one’s dreams; there are many ways to accommodate.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b="1" dirty="0"/>
              <a:t>2. WORKPLACE INCLUSION</a:t>
            </a:r>
          </a:p>
          <a:p>
            <a:pPr marL="0" indent="0">
              <a:buNone/>
            </a:pPr>
            <a:r>
              <a:rPr lang="en-US" sz="1800" dirty="0"/>
              <a:t>Encourage employers to adopt “</a:t>
            </a:r>
            <a:r>
              <a:rPr lang="en-US" sz="1800" dirty="0" err="1"/>
              <a:t>colour</a:t>
            </a:r>
            <a:r>
              <a:rPr lang="en-US" sz="1800" dirty="0"/>
              <a:t>-blind friendly” practices: avoid overly relying on </a:t>
            </a:r>
            <a:r>
              <a:rPr lang="en-US" sz="1800" dirty="0" err="1"/>
              <a:t>colour</a:t>
            </a:r>
            <a:r>
              <a:rPr lang="en-US" sz="1800" dirty="0"/>
              <a:t>-coded info; use labels, patterns or text + </a:t>
            </a:r>
            <a:r>
              <a:rPr lang="en-US" sz="1800" dirty="0" err="1"/>
              <a:t>colour.Use</a:t>
            </a:r>
            <a:r>
              <a:rPr lang="en-US" sz="1800" dirty="0"/>
              <a:t> technology: tools like EnChroma glasses (filters/lenses) can help some people discriminate </a:t>
            </a:r>
            <a:r>
              <a:rPr lang="en-US" sz="1800" dirty="0" err="1"/>
              <a:t>colours</a:t>
            </a:r>
            <a:r>
              <a:rPr lang="en-US" sz="1800" dirty="0"/>
              <a:t> better. Promote accessibility: web developers, UI designers should use </a:t>
            </a:r>
            <a:r>
              <a:rPr lang="en-US" sz="1800" dirty="0" err="1"/>
              <a:t>colour</a:t>
            </a:r>
            <a:r>
              <a:rPr lang="en-US" sz="1800" dirty="0"/>
              <a:t>-blind-friendly palettes; design tools exist to simulate how </a:t>
            </a:r>
            <a:r>
              <a:rPr lang="en-US" sz="1800" dirty="0" err="1"/>
              <a:t>colour</a:t>
            </a:r>
            <a:r>
              <a:rPr lang="en-US" sz="1800" dirty="0"/>
              <a:t>-blind people see.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258CC3-8A4E-D786-87A7-77874E70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330569"/>
            <a:ext cx="27432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CBD7D1-DC4F-A744-8EF5-6694513E63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267200"/>
            <a:ext cx="25146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21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BEC2E2-B358-709B-105A-0D0E6C1DC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0E4256-0C08-03BE-C3B3-E28CEF40DF8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3754" y="685800"/>
            <a:ext cx="6043246" cy="5897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3. Advocacy &amp; </a:t>
            </a:r>
            <a:r>
              <a:rPr lang="en-US" b="1" dirty="0" err="1"/>
              <a:t>PolicyLobby</a:t>
            </a:r>
            <a:r>
              <a:rPr lang="en-US" b="1" dirty="0"/>
              <a:t> </a:t>
            </a:r>
          </a:p>
          <a:p>
            <a:pPr marL="0" indent="0">
              <a:buNone/>
            </a:pPr>
            <a:r>
              <a:rPr lang="en-US" sz="1800" dirty="0"/>
              <a:t>for inclusion: push for </a:t>
            </a:r>
            <a:r>
              <a:rPr lang="en-US" sz="1800" dirty="0" err="1"/>
              <a:t>colour</a:t>
            </a:r>
            <a:r>
              <a:rPr lang="en-US" sz="1800" dirty="0"/>
              <a:t> vision tests to be optional or to have accommodations in job selection rather than exclusion. Awareness in driving schools or transport departments: ensure traffic signal systems are friendly (or at least educate </a:t>
            </a:r>
            <a:r>
              <a:rPr lang="en-US" sz="1800" dirty="0" err="1"/>
              <a:t>colour</a:t>
            </a:r>
            <a:r>
              <a:rPr lang="en-US" sz="1800" dirty="0"/>
              <a:t>-blind drivers about positional clues).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/>
              <a:t>4. </a:t>
            </a:r>
            <a:r>
              <a:rPr lang="en-US" b="1" dirty="0"/>
              <a:t>Support &amp; </a:t>
            </a:r>
            <a:r>
              <a:rPr lang="en-US" b="1" dirty="0" err="1"/>
              <a:t>CommunityBuild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1900" dirty="0"/>
              <a:t>peer groups (online/offline) for </a:t>
            </a:r>
            <a:r>
              <a:rPr lang="en-US" sz="1900" dirty="0" err="1"/>
              <a:t>colour</a:t>
            </a:r>
            <a:r>
              <a:rPr lang="en-US" sz="1900" dirty="0"/>
              <a:t>-blind individuals to share their experiences, coping </a:t>
            </a:r>
            <a:r>
              <a:rPr lang="en-US" sz="1900" dirty="0" err="1"/>
              <a:t>strategies.Highlight</a:t>
            </a:r>
            <a:r>
              <a:rPr lang="en-US" sz="1900" dirty="0"/>
              <a:t> success stories (see below) to inspire </a:t>
            </a:r>
            <a:r>
              <a:rPr lang="en-US" sz="1900" dirty="0" err="1"/>
              <a:t>others.Encourage</a:t>
            </a:r>
            <a:r>
              <a:rPr lang="en-US" sz="1900" dirty="0"/>
              <a:t> the use of assistive tech: besides glasses, there are apps, web extensions, and software that help </a:t>
            </a:r>
            <a:r>
              <a:rPr lang="en-US" sz="1900" dirty="0" err="1"/>
              <a:t>colour</a:t>
            </a:r>
            <a:r>
              <a:rPr lang="en-US" sz="1900" dirty="0"/>
              <a:t>-blind people distinguish </a:t>
            </a:r>
            <a:r>
              <a:rPr lang="en-US" sz="1900" dirty="0" err="1"/>
              <a:t>colours</a:t>
            </a:r>
            <a:r>
              <a:rPr lang="en-US" sz="1900" dirty="0"/>
              <a:t> and navigate daily life. For instance, </a:t>
            </a:r>
            <a:r>
              <a:rPr lang="en-US" sz="1900" dirty="0" err="1"/>
              <a:t>SightGlow</a:t>
            </a:r>
            <a:r>
              <a:rPr lang="en-US" sz="1900" dirty="0"/>
              <a:t>, a web extension, helps adjust </a:t>
            </a:r>
            <a:r>
              <a:rPr lang="en-US" sz="1900" dirty="0" err="1"/>
              <a:t>colours</a:t>
            </a:r>
            <a:r>
              <a:rPr lang="en-US" sz="1900" dirty="0"/>
              <a:t> to someone’s </a:t>
            </a:r>
            <a:r>
              <a:rPr lang="en-US" sz="1900" dirty="0" err="1"/>
              <a:t>colour</a:t>
            </a:r>
            <a:r>
              <a:rPr lang="en-US" sz="1900" dirty="0"/>
              <a:t> vision deficiency.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01898A5-CD01-1D0F-01FD-BCEFDB885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86269" y="2209800"/>
            <a:ext cx="2559146" cy="191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76204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9B4F33-250B-4F14-AB2A-8BC041FBC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Examples / success stories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221B65-FD2D-9C6E-8E27-C9EC1B86FF4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Rabindranath Tagore</a:t>
            </a:r>
            <a:r>
              <a:rPr lang="en-US" dirty="0"/>
              <a:t>: There are claims (though not universally confirmed) that he may have had red-green deficiency.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Mark Zuckerberg </a:t>
            </a:r>
            <a:r>
              <a:rPr lang="en-US" dirty="0"/>
              <a:t>: While not a traditional political leader, he’s a very influential public figure / tech leader; he is known to be red-green </a:t>
            </a:r>
            <a:r>
              <a:rPr lang="en-US" dirty="0" err="1"/>
              <a:t>colour</a:t>
            </a:r>
            <a:r>
              <a:rPr lang="en-US" dirty="0"/>
              <a:t> blind.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Gaurav Khanna </a:t>
            </a:r>
            <a:r>
              <a:rPr lang="en-US" dirty="0"/>
              <a:t>: Indian TV actor known for shows like </a:t>
            </a:r>
            <a:r>
              <a:rPr lang="en-US" dirty="0" err="1"/>
              <a:t>Anupamaa.He</a:t>
            </a:r>
            <a:r>
              <a:rPr lang="en-US" dirty="0"/>
              <a:t> publicly stated in a Times of India interview that he is </a:t>
            </a:r>
            <a:r>
              <a:rPr lang="en-US" dirty="0" err="1"/>
              <a:t>colour</a:t>
            </a:r>
            <a:r>
              <a:rPr lang="en-US" dirty="0"/>
              <a:t> blind and sometimes struggles with </a:t>
            </a:r>
            <a:r>
              <a:rPr lang="en-US" dirty="0" err="1"/>
              <a:t>colours</a:t>
            </a:r>
            <a:r>
              <a:rPr lang="en-US" dirty="0"/>
              <a:t> on set.(Source: Times of India article where he says “I’m </a:t>
            </a:r>
            <a:r>
              <a:rPr lang="en-US" dirty="0" err="1"/>
              <a:t>colour</a:t>
            </a:r>
            <a:r>
              <a:rPr lang="en-US" dirty="0"/>
              <a:t> blind.”)</a:t>
            </a:r>
          </a:p>
        </p:txBody>
      </p:sp>
    </p:spTree>
    <p:extLst>
      <p:ext uri="{BB962C8B-B14F-4D97-AF65-F5344CB8AC3E}">
        <p14:creationId xmlns:p14="http://schemas.microsoft.com/office/powerpoint/2010/main" val="43715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6A54-6B53-329A-5CDD-829974632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905618-8C4E-69D6-8A87-E2EE008D5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08" y="399011"/>
            <a:ext cx="2913185" cy="52222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6BE04C-A9F9-111D-CC11-ABB406BA4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923" y="457200"/>
            <a:ext cx="2951286" cy="50873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39E3F2-AC3E-2371-BD50-1C8E1E4CF5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339" y="457200"/>
            <a:ext cx="2743199" cy="50873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B163D1-C1E8-76E2-755F-DEE7D9EB5E58}"/>
              </a:ext>
            </a:extLst>
          </p:cNvPr>
          <p:cNvSpPr txBox="1"/>
          <p:nvPr/>
        </p:nvSpPr>
        <p:spPr>
          <a:xfrm>
            <a:off x="419100" y="5739726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RABINDRANATH TAGORE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B0704F-4053-40AD-F0BD-6B298981B628}"/>
              </a:ext>
            </a:extLst>
          </p:cNvPr>
          <p:cNvSpPr txBox="1"/>
          <p:nvPr/>
        </p:nvSpPr>
        <p:spPr>
          <a:xfrm>
            <a:off x="3430466" y="5727151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MARK  ZUCKERBERG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1F2B95-02E1-D0A8-8F25-5F5DE1B30E04}"/>
              </a:ext>
            </a:extLst>
          </p:cNvPr>
          <p:cNvSpPr txBox="1"/>
          <p:nvPr/>
        </p:nvSpPr>
        <p:spPr>
          <a:xfrm>
            <a:off x="6452088" y="5752657"/>
            <a:ext cx="217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GAURAV KHANA</a:t>
            </a:r>
          </a:p>
        </p:txBody>
      </p:sp>
    </p:spTree>
    <p:extLst>
      <p:ext uri="{BB962C8B-B14F-4D97-AF65-F5344CB8AC3E}">
        <p14:creationId xmlns:p14="http://schemas.microsoft.com/office/powerpoint/2010/main" val="3606327988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3C4A3-9A66-D424-3AAB-078D6B753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29308"/>
            <a:ext cx="7467600" cy="11430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ACCESSIBLE SOLUTIONS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64595D-ABF9-53AA-66EF-CE6880C189E1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65077686"/>
              </p:ext>
            </p:extLst>
          </p:nvPr>
        </p:nvGraphicFramePr>
        <p:xfrm>
          <a:off x="457200" y="1295400"/>
          <a:ext cx="7696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97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73CB1-5F6E-5246-3BF4-1F1DD5A4E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F8BC7-3E93-1E65-5217-5F83E917C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40386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9C68EA-D10D-4637-C7B8-1A25B4842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0"/>
            <a:ext cx="419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12699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653B127-DD78-0DCE-2D51-AC75DFCF8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723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7208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E349-4E52-A61B-BE29-5C6542FC1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762000"/>
            <a:ext cx="7467600" cy="304800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accent2">
                    <a:lumMod val="50000"/>
                  </a:schemeClr>
                </a:solidFill>
              </a:rPr>
              <a:t>THANK YOU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0F6CB5-1ADC-5784-AC89-A5AA4BC68335}"/>
              </a:ext>
            </a:extLst>
          </p:cNvPr>
          <p:cNvSpPr txBox="1"/>
          <p:nvPr/>
        </p:nvSpPr>
        <p:spPr>
          <a:xfrm>
            <a:off x="1576754" y="42026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Colourblindness1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4E48D6-865A-2239-A515-E8ADF98DDD00}"/>
              </a:ext>
            </a:extLst>
          </p:cNvPr>
          <p:cNvSpPr txBox="1"/>
          <p:nvPr/>
        </p:nvSpPr>
        <p:spPr>
          <a:xfrm>
            <a:off x="1629890" y="4572000"/>
            <a:ext cx="4027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EMAIL ID:- </a:t>
            </a:r>
            <a:r>
              <a:rPr lang="en-IN" dirty="0"/>
              <a:t>Colourblindness2025@gmail.com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96DE4-3040-107B-5A7A-D764B0DA8801}"/>
              </a:ext>
            </a:extLst>
          </p:cNvPr>
          <p:cNvSpPr txBox="1"/>
          <p:nvPr/>
        </p:nvSpPr>
        <p:spPr>
          <a:xfrm>
            <a:off x="1576754" y="5218331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Contact no:- 9905073802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6E4211-BC27-ED35-34D1-755CB801A81F}"/>
              </a:ext>
            </a:extLst>
          </p:cNvPr>
          <p:cNvSpPr txBox="1"/>
          <p:nvPr/>
        </p:nvSpPr>
        <p:spPr>
          <a:xfrm>
            <a:off x="762000" y="25908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We are </a:t>
            </a:r>
            <a:r>
              <a:rPr lang="en-IN" sz="3600" dirty="0"/>
              <a:t>always</a:t>
            </a:r>
            <a:r>
              <a:rPr lang="en-US" sz="3600" dirty="0"/>
              <a:t> there for you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12CB1B-ADF8-6CD9-B0AF-F21CA67D9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620870"/>
            <a:ext cx="2385646" cy="23856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E9F27F-578A-2B2F-53AF-CA0FC5436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169768" y="4129845"/>
            <a:ext cx="442155" cy="4421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366BE6-2E77-6B83-A4F4-BCB2771DCA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69768" y="4595446"/>
            <a:ext cx="442156" cy="4421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366E709-05DF-F244-57AD-D5E178832F25}"/>
              </a:ext>
            </a:extLst>
          </p:cNvPr>
          <p:cNvSpPr txBox="1"/>
          <p:nvPr/>
        </p:nvSpPr>
        <p:spPr>
          <a:xfrm>
            <a:off x="1040913" y="11408116"/>
            <a:ext cx="48204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6" tooltip="https://freepngimg.com/png/64770-computer-email-icons-free-hd-image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nc/3.0/"/>
              </a:rPr>
              <a:t>CC BY-NC</a:t>
            </a:r>
            <a:endParaRPr lang="en-US" sz="9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FA07FA8-8C8F-31B3-463B-B63DCEABEB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126204" y="5044055"/>
            <a:ext cx="543608" cy="54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3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346</TotalTime>
  <Words>1443</Words>
  <Application>Microsoft Office PowerPoint</Application>
  <PresentationFormat>On-screen Show (4:3)</PresentationFormat>
  <Paragraphs>110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Oriel</vt:lpstr>
      <vt:lpstr> all india Colourblindness association </vt:lpstr>
      <vt:lpstr>What Is Colour Blindness ? </vt:lpstr>
      <vt:lpstr>PowerPoint Presentation</vt:lpstr>
      <vt:lpstr>Types of colour blindness:</vt:lpstr>
      <vt:lpstr>PowerPoint Presentation</vt:lpstr>
      <vt:lpstr>Prevalence &amp; situation in india</vt:lpstr>
      <vt:lpstr>WHY AWARENESS MATTERS IN INDIA </vt:lpstr>
      <vt:lpstr>Difficulties /challenges faced by colour blind people</vt:lpstr>
      <vt:lpstr>PowerPoint Presentation</vt:lpstr>
      <vt:lpstr>PowerPoint Presentation</vt:lpstr>
      <vt:lpstr>PowerPoint Presentation</vt:lpstr>
      <vt:lpstr>HOW WE CAN RAISE AWARNESS &amp; SUPPORT </vt:lpstr>
      <vt:lpstr>PowerPoint Presentation</vt:lpstr>
      <vt:lpstr>Examples / success stories</vt:lpstr>
      <vt:lpstr>PowerPoint Presentation</vt:lpstr>
      <vt:lpstr>ACCESSIBLE SOLUTIONS 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india Colourblindness association</dc:title>
  <dc:creator>DELL</dc:creator>
  <cp:lastModifiedBy>tanu2004.art@gmail.com</cp:lastModifiedBy>
  <cp:revision>17</cp:revision>
  <dcterms:created xsi:type="dcterms:W3CDTF">2025-11-21T16:16:13Z</dcterms:created>
  <dcterms:modified xsi:type="dcterms:W3CDTF">2025-11-24T07:01:01Z</dcterms:modified>
</cp:coreProperties>
</file>